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50"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5" r:id="rId37"/>
    <p:sldId id="346" r:id="rId38"/>
    <p:sldId id="347" r:id="rId39"/>
    <p:sldId id="348" r:id="rId40"/>
    <p:sldId id="349" r:id="rId41"/>
    <p:sldId id="351" r:id="rId42"/>
    <p:sldId id="359" r:id="rId43"/>
    <p:sldId id="352" r:id="rId44"/>
    <p:sldId id="353" r:id="rId45"/>
    <p:sldId id="354" r:id="rId46"/>
    <p:sldId id="355" r:id="rId47"/>
    <p:sldId id="360" r:id="rId48"/>
    <p:sldId id="369" r:id="rId49"/>
    <p:sldId id="361" r:id="rId50"/>
    <p:sldId id="362" r:id="rId51"/>
    <p:sldId id="363" r:id="rId52"/>
    <p:sldId id="370" r:id="rId53"/>
    <p:sldId id="364" r:id="rId54"/>
    <p:sldId id="371" r:id="rId55"/>
    <p:sldId id="365" r:id="rId56"/>
    <p:sldId id="366" r:id="rId57"/>
    <p:sldId id="367" r:id="rId58"/>
    <p:sldId id="368" r:id="rId59"/>
    <p:sldId id="375" r:id="rId60"/>
    <p:sldId id="372" r:id="rId61"/>
    <p:sldId id="373" r:id="rId62"/>
    <p:sldId id="376" r:id="rId63"/>
    <p:sldId id="374" r:id="rId64"/>
    <p:sldId id="257" r:id="rId65"/>
    <p:sldId id="258" r:id="rId66"/>
    <p:sldId id="259" r:id="rId67"/>
    <p:sldId id="26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65" autoAdjust="0"/>
  </p:normalViewPr>
  <p:slideViewPr>
    <p:cSldViewPr snapToGrid="0" snapToObjects="1">
      <p:cViewPr varScale="1">
        <p:scale>
          <a:sx n="161" d="100"/>
          <a:sy n="161" d="100"/>
        </p:scale>
        <p:origin x="-28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8E3201-4BF5-1B46-834E-5A348493BAF6}" type="datetimeFigureOut">
              <a:rPr lang="en-US" smtClean="0"/>
              <a:t>9/23/16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DBDFCF-822A-4A45-B6D8-F49542FD3516}" type="slidenum">
              <a:rPr lang="en-US" smtClean="0"/>
              <a:t>‹#›</a:t>
            </a:fld>
            <a:endParaRPr lang="en-US"/>
          </a:p>
        </p:txBody>
      </p:sp>
    </p:spTree>
    <p:extLst>
      <p:ext uri="{BB962C8B-B14F-4D97-AF65-F5344CB8AC3E}">
        <p14:creationId xmlns:p14="http://schemas.microsoft.com/office/powerpoint/2010/main" val="31000047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Redundant</a:t>
            </a:r>
            <a:r>
              <a:rPr lang="en-US" baseline="0" dirty="0" smtClean="0"/>
              <a:t> with previous slide – this shorter version may be better</a:t>
            </a:r>
            <a:endParaRPr lang="en-US" dirty="0"/>
          </a:p>
        </p:txBody>
      </p:sp>
      <p:sp>
        <p:nvSpPr>
          <p:cNvPr id="4" name="Slide Number Placeholder 3"/>
          <p:cNvSpPr>
            <a:spLocks noGrp="1"/>
          </p:cNvSpPr>
          <p:nvPr>
            <p:ph type="sldNum" sz="quarter" idx="10"/>
          </p:nvPr>
        </p:nvSpPr>
        <p:spPr/>
        <p:txBody>
          <a:bodyPr/>
          <a:lstStyle/>
          <a:p>
            <a:fld id="{7BDBDFCF-822A-4A45-B6D8-F49542FD3516}" type="slidenum">
              <a:rPr lang="en-US" smtClean="0"/>
              <a:t>5</a:t>
            </a:fld>
            <a:endParaRPr lang="en-US"/>
          </a:p>
        </p:txBody>
      </p:sp>
    </p:spTree>
    <p:extLst>
      <p:ext uri="{BB962C8B-B14F-4D97-AF65-F5344CB8AC3E}">
        <p14:creationId xmlns:p14="http://schemas.microsoft.com/office/powerpoint/2010/main" val="169020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steps are buggy – additional things to try, shutdown and restart the VM</a:t>
            </a:r>
          </a:p>
          <a:p>
            <a:endParaRPr lang="en-US" baseline="0" dirty="0" smtClean="0"/>
          </a:p>
          <a:p>
            <a:r>
              <a:rPr lang="en-US" sz="1200" kern="1200" dirty="0" err="1" smtClean="0">
                <a:solidFill>
                  <a:schemeClr val="tx1"/>
                </a:solidFill>
                <a:latin typeface="+mn-lt"/>
                <a:ea typeface="+mn-ea"/>
                <a:cs typeface="+mn-cs"/>
              </a:rPr>
              <a:t>sudo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chown</a:t>
            </a:r>
            <a:r>
              <a:rPr lang="en-US" sz="1200" kern="1200" dirty="0" smtClean="0">
                <a:solidFill>
                  <a:schemeClr val="tx1"/>
                </a:solidFill>
                <a:latin typeface="+mn-lt"/>
                <a:ea typeface="+mn-ea"/>
                <a:cs typeface="+mn-cs"/>
              </a:rPr>
              <a:t> -R </a:t>
            </a:r>
            <a:r>
              <a:rPr lang="en-US" sz="1200" kern="1200" dirty="0" err="1" smtClean="0">
                <a:solidFill>
                  <a:schemeClr val="tx1"/>
                </a:solidFill>
                <a:latin typeface="+mn-lt"/>
                <a:ea typeface="+mn-ea"/>
                <a:cs typeface="+mn-cs"/>
              </a:rPr>
              <a:t>yourusername:yourusername</a:t>
            </a:r>
            <a:r>
              <a:rPr lang="en-US" sz="1200" kern="1200" dirty="0" smtClean="0">
                <a:solidFill>
                  <a:schemeClr val="tx1"/>
                </a:solidFill>
                <a:latin typeface="+mn-lt"/>
                <a:ea typeface="+mn-ea"/>
                <a:cs typeface="+mn-cs"/>
              </a:rPr>
              <a:t> Pictures</a:t>
            </a:r>
          </a:p>
          <a:p>
            <a:r>
              <a:rPr lang="en-US" sz="1200" kern="1200" dirty="0" err="1" smtClean="0">
                <a:solidFill>
                  <a:schemeClr val="tx1"/>
                </a:solidFill>
                <a:latin typeface="+mn-lt"/>
                <a:ea typeface="+mn-ea"/>
                <a:cs typeface="+mn-cs"/>
              </a:rPr>
              <a:t>sudo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usermod</a:t>
            </a:r>
            <a:r>
              <a:rPr lang="en-US" sz="1200" kern="1200" dirty="0" smtClean="0">
                <a:solidFill>
                  <a:schemeClr val="tx1"/>
                </a:solidFill>
                <a:latin typeface="+mn-lt"/>
                <a:ea typeface="+mn-ea"/>
                <a:cs typeface="+mn-cs"/>
              </a:rPr>
              <a:t> -a -G group user </a:t>
            </a:r>
          </a:p>
          <a:p>
            <a:r>
              <a:rPr lang="en-US" sz="1200" kern="1200" dirty="0" err="1" smtClean="0">
                <a:solidFill>
                  <a:schemeClr val="tx1"/>
                </a:solidFill>
                <a:latin typeface="+mn-lt"/>
                <a:ea typeface="+mn-ea"/>
                <a:cs typeface="+mn-cs"/>
              </a:rPr>
              <a:t>sudo</a:t>
            </a:r>
            <a:r>
              <a:rPr lang="en-US" sz="1200" kern="1200" dirty="0" smtClean="0">
                <a:solidFill>
                  <a:schemeClr val="tx1"/>
                </a:solidFill>
                <a:latin typeface="+mn-lt"/>
                <a:ea typeface="+mn-ea"/>
                <a:cs typeface="+mn-cs"/>
              </a:rPr>
              <a:t> adducer </a:t>
            </a:r>
            <a:r>
              <a:rPr lang="en-US" sz="1200" kern="1200" dirty="0" err="1" smtClean="0">
                <a:solidFill>
                  <a:schemeClr val="tx1"/>
                </a:solidFill>
                <a:latin typeface="+mn-lt"/>
                <a:ea typeface="+mn-ea"/>
                <a:cs typeface="+mn-cs"/>
              </a:rPr>
              <a:t>ubuntu</a:t>
            </a:r>
            <a:r>
              <a:rPr lang="en-US" sz="1200" kern="1200" dirty="0" smtClean="0">
                <a:solidFill>
                  <a:schemeClr val="tx1"/>
                </a:solidFill>
                <a:latin typeface="+mn-lt"/>
                <a:ea typeface="+mn-ea"/>
                <a:cs typeface="+mn-cs"/>
              </a:rPr>
              <a:t> root</a:t>
            </a:r>
          </a:p>
          <a:p>
            <a:r>
              <a:rPr lang="en-US" sz="1200" kern="1200" dirty="0" err="1" smtClean="0">
                <a:solidFill>
                  <a:schemeClr val="tx1"/>
                </a:solidFill>
                <a:latin typeface="+mn-lt"/>
                <a:ea typeface="+mn-ea"/>
                <a:cs typeface="+mn-cs"/>
              </a:rPr>
              <a:t>sudo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adduser</a:t>
            </a:r>
            <a:r>
              <a:rPr lang="en-US" sz="1200" kern="1200" dirty="0" smtClean="0">
                <a:solidFill>
                  <a:schemeClr val="tx1"/>
                </a:solidFill>
                <a:latin typeface="+mn-lt"/>
                <a:ea typeface="+mn-ea"/>
                <a:cs typeface="+mn-cs"/>
              </a:rPr>
              <a:t> USER GROUP # </a:t>
            </a:r>
            <a:r>
              <a:rPr lang="en-US" sz="1200" kern="1200" dirty="0" err="1" smtClean="0">
                <a:solidFill>
                  <a:schemeClr val="tx1"/>
                </a:solidFill>
                <a:latin typeface="+mn-lt"/>
                <a:ea typeface="+mn-ea"/>
                <a:cs typeface="+mn-cs"/>
              </a:rPr>
              <a:t>sudo</a:t>
            </a:r>
            <a:r>
              <a:rPr lang="en-US" sz="1200" kern="1200" dirty="0" smtClean="0">
                <a:solidFill>
                  <a:schemeClr val="tx1"/>
                </a:solidFill>
                <a:latin typeface="+mn-lt"/>
                <a:ea typeface="+mn-ea"/>
                <a:cs typeface="+mn-cs"/>
              </a:rPr>
              <a:t> adducer </a:t>
            </a:r>
            <a:r>
              <a:rPr lang="en-US" sz="1200" kern="1200" dirty="0" err="1" smtClean="0">
                <a:solidFill>
                  <a:schemeClr val="tx1"/>
                </a:solidFill>
                <a:latin typeface="+mn-lt"/>
                <a:ea typeface="+mn-ea"/>
                <a:cs typeface="+mn-cs"/>
              </a:rPr>
              <a:t>ubuntu</a:t>
            </a:r>
            <a:r>
              <a:rPr lang="en-US" sz="1200" kern="1200" dirty="0" smtClean="0">
                <a:solidFill>
                  <a:schemeClr val="tx1"/>
                </a:solidFill>
                <a:latin typeface="+mn-lt"/>
                <a:ea typeface="+mn-ea"/>
                <a:cs typeface="+mn-cs"/>
              </a:rPr>
              <a:t> root</a:t>
            </a:r>
            <a:endParaRPr lang="en-US" dirty="0"/>
          </a:p>
        </p:txBody>
      </p:sp>
      <p:sp>
        <p:nvSpPr>
          <p:cNvPr id="4" name="Slide Number Placeholder 3"/>
          <p:cNvSpPr>
            <a:spLocks noGrp="1"/>
          </p:cNvSpPr>
          <p:nvPr>
            <p:ph type="sldNum" sz="quarter" idx="10"/>
          </p:nvPr>
        </p:nvSpPr>
        <p:spPr/>
        <p:txBody>
          <a:bodyPr/>
          <a:lstStyle/>
          <a:p>
            <a:fld id="{7BDBDFCF-822A-4A45-B6D8-F49542FD3516}" type="slidenum">
              <a:rPr lang="en-US" smtClean="0"/>
              <a:t>25</a:t>
            </a:fld>
            <a:endParaRPr lang="en-US"/>
          </a:p>
        </p:txBody>
      </p:sp>
    </p:spTree>
    <p:extLst>
      <p:ext uri="{BB962C8B-B14F-4D97-AF65-F5344CB8AC3E}">
        <p14:creationId xmlns:p14="http://schemas.microsoft.com/office/powerpoint/2010/main" val="2322889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FC7BD6-635C-934A-A17D-0F46556F5685}"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225672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FC7BD6-635C-934A-A17D-0F46556F5685}"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9875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FC7BD6-635C-934A-A17D-0F46556F5685}"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348200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FC7BD6-635C-934A-A17D-0F46556F5685}"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1083657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FC7BD6-635C-934A-A17D-0F46556F5685}"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215504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FC7BD6-635C-934A-A17D-0F46556F5685}"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139698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FC7BD6-635C-934A-A17D-0F46556F5685}" type="datetimeFigureOut">
              <a:rPr lang="en-US" smtClean="0"/>
              <a:t>9/23/16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3469306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FC7BD6-635C-934A-A17D-0F46556F5685}" type="datetimeFigureOut">
              <a:rPr lang="en-US" smtClean="0"/>
              <a:t>9/23/16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213411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FC7BD6-635C-934A-A17D-0F46556F5685}" type="datetimeFigureOut">
              <a:rPr lang="en-US" smtClean="0"/>
              <a:t>9/23/16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101070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FC7BD6-635C-934A-A17D-0F46556F5685}"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290463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FC7BD6-635C-934A-A17D-0F46556F5685}"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6918C-778D-3E45-9906-E8642127FCF0}" type="slidenum">
              <a:rPr lang="en-US" smtClean="0"/>
              <a:t>‹#›</a:t>
            </a:fld>
            <a:endParaRPr lang="en-US"/>
          </a:p>
        </p:txBody>
      </p:sp>
    </p:spTree>
    <p:extLst>
      <p:ext uri="{BB962C8B-B14F-4D97-AF65-F5344CB8AC3E}">
        <p14:creationId xmlns:p14="http://schemas.microsoft.com/office/powerpoint/2010/main" val="40437897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FC7BD6-635C-934A-A17D-0F46556F5685}" type="datetimeFigureOut">
              <a:rPr lang="en-US" smtClean="0"/>
              <a:t>9/23/16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6918C-778D-3E45-9906-E8642127FCF0}" type="slidenum">
              <a:rPr lang="en-US" smtClean="0"/>
              <a:t>‹#›</a:t>
            </a:fld>
            <a:endParaRPr lang="en-US"/>
          </a:p>
        </p:txBody>
      </p:sp>
    </p:spTree>
    <p:extLst>
      <p:ext uri="{BB962C8B-B14F-4D97-AF65-F5344CB8AC3E}">
        <p14:creationId xmlns:p14="http://schemas.microsoft.com/office/powerpoint/2010/main" val="3892865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upport@bionimbus.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download.virtualbox.org/virtualbox/5.1.4/UserManual.pdf" TargetMode="External"/><Relationship Id="rId4" Type="http://schemas.openxmlformats.org/officeDocument/2006/relationships/hyperlink" Target="http://www.vuze.com/" TargetMode="External"/><Relationship Id="rId5" Type="http://schemas.openxmlformats.org/officeDocument/2006/relationships/hyperlink" Target="http://www.utorrent.com/intl/en/" TargetMode="External"/><Relationship Id="rId6" Type="http://schemas.openxmlformats.org/officeDocument/2006/relationships/hyperlink" Target="http://releases.ubuntu.com/14.04/ubuntu-14.04.5-desktop-i386.iso.torrent?_ga=1.259347593.2034870256.1473180533" TargetMode="External"/><Relationship Id="rId7" Type="http://schemas.openxmlformats.org/officeDocument/2006/relationships/hyperlink" Target="http://releases.ubuntu.com/14.04/ubuntu-14.04.5-desktop-amd64.iso.torrent?_ga=1.259347593.2034870256.1473180533" TargetMode="External"/><Relationship Id="rId8" Type="http://schemas.openxmlformats.org/officeDocument/2006/relationships/hyperlink" Target="https://www.google.com/search?q=is+my+compute+32+bit&amp;oq=is+my+compute+32+bit&amp;aqs=chrome..69i57j0l5.3419j0j8&amp;sourceid=chrome&amp;ie=UTF-8%23q=is+my+computer+32+bit" TargetMode="External"/><Relationship Id="rId1" Type="http://schemas.openxmlformats.org/officeDocument/2006/relationships/slideLayout" Target="../slideLayouts/slideLayout1.xml"/><Relationship Id="rId2" Type="http://schemas.openxmlformats.org/officeDocument/2006/relationships/hyperlink" Target="https://www.virtualbox.org/wiki/Download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1385" y="2515651"/>
            <a:ext cx="2621230" cy="646331"/>
          </a:xfrm>
          <a:prstGeom prst="rect">
            <a:avLst/>
          </a:prstGeom>
          <a:noFill/>
        </p:spPr>
        <p:txBody>
          <a:bodyPr wrap="none" rtlCol="0">
            <a:spAutoFit/>
          </a:bodyPr>
          <a:lstStyle/>
          <a:p>
            <a:pPr algn="ctr"/>
            <a:r>
              <a:rPr lang="en-US" dirty="0" err="1" smtClean="0"/>
              <a:t>Bionimbus</a:t>
            </a:r>
            <a:r>
              <a:rPr lang="en-US" dirty="0" smtClean="0"/>
              <a:t>/PDC cookbook</a:t>
            </a:r>
          </a:p>
          <a:p>
            <a:pPr algn="ctr"/>
            <a:r>
              <a:rPr lang="en-US" dirty="0" smtClean="0"/>
              <a:t>V </a:t>
            </a:r>
            <a:r>
              <a:rPr lang="en-US" dirty="0" smtClean="0"/>
              <a:t>0.02</a:t>
            </a:r>
            <a:endParaRPr lang="en-US" dirty="0"/>
          </a:p>
        </p:txBody>
      </p:sp>
      <p:sp>
        <p:nvSpPr>
          <p:cNvPr id="2" name="TextBox 1"/>
          <p:cNvSpPr txBox="1"/>
          <p:nvPr/>
        </p:nvSpPr>
        <p:spPr>
          <a:xfrm>
            <a:off x="5845125" y="5932774"/>
            <a:ext cx="3298875" cy="923330"/>
          </a:xfrm>
          <a:prstGeom prst="rect">
            <a:avLst/>
          </a:prstGeom>
          <a:noFill/>
        </p:spPr>
        <p:txBody>
          <a:bodyPr wrap="none" rtlCol="0">
            <a:spAutoFit/>
          </a:bodyPr>
          <a:lstStyle/>
          <a:p>
            <a:r>
              <a:rPr lang="en-US" dirty="0" smtClean="0"/>
              <a:t>Kevin P. Keegan PhD</a:t>
            </a:r>
          </a:p>
          <a:p>
            <a:r>
              <a:rPr lang="en-US" dirty="0" smtClean="0"/>
              <a:t>Center for Data Intensive Science</a:t>
            </a:r>
          </a:p>
          <a:p>
            <a:r>
              <a:rPr lang="en-US" dirty="0" smtClean="0"/>
              <a:t>September 2016</a:t>
            </a:r>
            <a:endParaRPr lang="en-US" dirty="0"/>
          </a:p>
        </p:txBody>
      </p:sp>
    </p:spTree>
    <p:extLst>
      <p:ext uri="{BB962C8B-B14F-4D97-AF65-F5344CB8AC3E}">
        <p14:creationId xmlns:p14="http://schemas.microsoft.com/office/powerpoint/2010/main" val="2741804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2200" y="1803400"/>
            <a:ext cx="6781800" cy="5054600"/>
          </a:xfrm>
          <a:prstGeom prst="rect">
            <a:avLst/>
          </a:prstGeom>
        </p:spPr>
      </p:pic>
      <p:sp>
        <p:nvSpPr>
          <p:cNvPr id="4" name="TextBox 3"/>
          <p:cNvSpPr txBox="1"/>
          <p:nvPr/>
        </p:nvSpPr>
        <p:spPr>
          <a:xfrm>
            <a:off x="235179" y="787737"/>
            <a:ext cx="7141874" cy="1200329"/>
          </a:xfrm>
          <a:prstGeom prst="rect">
            <a:avLst/>
          </a:prstGeom>
          <a:solidFill>
            <a:schemeClr val="bg1"/>
          </a:solidFill>
        </p:spPr>
        <p:txBody>
          <a:bodyPr wrap="none" rtlCol="0">
            <a:spAutoFit/>
          </a:bodyPr>
          <a:lstStyle/>
          <a:p>
            <a:r>
              <a:rPr lang="en-US" dirty="0" smtClean="0"/>
              <a:t>(1) Select the amount of disk space for your virtual HD</a:t>
            </a:r>
          </a:p>
          <a:p>
            <a:r>
              <a:rPr lang="en-US" dirty="0" smtClean="0"/>
              <a:t>8-10GB should be more than enough.</a:t>
            </a:r>
          </a:p>
          <a:p>
            <a:r>
              <a:rPr lang="en-US" dirty="0" smtClean="0"/>
              <a:t>Later we’ll share a directory from your host operating system that you can </a:t>
            </a:r>
          </a:p>
          <a:p>
            <a:r>
              <a:rPr lang="en-US" dirty="0" smtClean="0"/>
              <a:t>use if you need to work with files that exceed this limited space.</a:t>
            </a:r>
          </a:p>
        </p:txBody>
      </p:sp>
      <p:sp>
        <p:nvSpPr>
          <p:cNvPr id="5" name="Rectangle 4"/>
          <p:cNvSpPr/>
          <p:nvPr/>
        </p:nvSpPr>
        <p:spPr>
          <a:xfrm>
            <a:off x="5656149" y="5189646"/>
            <a:ext cx="2892558" cy="1200329"/>
          </a:xfrm>
          <a:prstGeom prst="rect">
            <a:avLst/>
          </a:prstGeom>
          <a:solidFill>
            <a:schemeClr val="bg1"/>
          </a:solidFill>
        </p:spPr>
        <p:txBody>
          <a:bodyPr wrap="square">
            <a:spAutoFit/>
          </a:bodyPr>
          <a:lstStyle/>
          <a:p>
            <a:r>
              <a:rPr lang="en-US" dirty="0" smtClean="0"/>
              <a:t>(2) You can also click on the </a:t>
            </a:r>
          </a:p>
          <a:p>
            <a:r>
              <a:rPr lang="en-US" dirty="0" smtClean="0"/>
              <a:t>“Dynamically allocated” </a:t>
            </a:r>
          </a:p>
          <a:p>
            <a:r>
              <a:rPr lang="en-US" dirty="0" smtClean="0"/>
              <a:t>option to use the space just </a:t>
            </a:r>
          </a:p>
          <a:p>
            <a:r>
              <a:rPr lang="en-US" dirty="0" smtClean="0"/>
              <a:t>when you need it</a:t>
            </a:r>
            <a:endParaRPr lang="en-US" dirty="0"/>
          </a:p>
        </p:txBody>
      </p:sp>
      <p:sp>
        <p:nvSpPr>
          <p:cNvPr id="6" name="Right Arrow 5"/>
          <p:cNvSpPr/>
          <p:nvPr/>
        </p:nvSpPr>
        <p:spPr>
          <a:xfrm rot="1867257">
            <a:off x="881080" y="2317056"/>
            <a:ext cx="2157918"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3877121">
            <a:off x="6059889" y="4615753"/>
            <a:ext cx="53320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96747" y="6378217"/>
            <a:ext cx="2083060" cy="369332"/>
          </a:xfrm>
          <a:prstGeom prst="rect">
            <a:avLst/>
          </a:prstGeom>
          <a:solidFill>
            <a:schemeClr val="bg1"/>
          </a:solidFill>
        </p:spPr>
        <p:txBody>
          <a:bodyPr wrap="none" rtlCol="0">
            <a:spAutoFit/>
          </a:bodyPr>
          <a:lstStyle/>
          <a:p>
            <a:r>
              <a:rPr lang="en-US" dirty="0" smtClean="0"/>
              <a:t>(3) Click on “Create”</a:t>
            </a:r>
          </a:p>
        </p:txBody>
      </p:sp>
      <p:sp>
        <p:nvSpPr>
          <p:cNvPr id="9" name="Right Arrow 8"/>
          <p:cNvSpPr/>
          <p:nvPr/>
        </p:nvSpPr>
        <p:spPr>
          <a:xfrm>
            <a:off x="6302759" y="6248879"/>
            <a:ext cx="70663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268823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0952" y="1034726"/>
            <a:ext cx="6672050" cy="5032532"/>
          </a:xfrm>
          <a:prstGeom prst="rect">
            <a:avLst/>
          </a:prstGeom>
        </p:spPr>
      </p:pic>
      <p:sp>
        <p:nvSpPr>
          <p:cNvPr id="4" name="Right Arrow 3"/>
          <p:cNvSpPr/>
          <p:nvPr/>
        </p:nvSpPr>
        <p:spPr>
          <a:xfrm>
            <a:off x="1574318" y="2133491"/>
            <a:ext cx="70663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2865" y="2721825"/>
            <a:ext cx="2371488" cy="369332"/>
          </a:xfrm>
          <a:prstGeom prst="rect">
            <a:avLst/>
          </a:prstGeom>
          <a:solidFill>
            <a:schemeClr val="bg1"/>
          </a:solidFill>
        </p:spPr>
        <p:txBody>
          <a:bodyPr wrap="none" rtlCol="0">
            <a:spAutoFit/>
          </a:bodyPr>
          <a:lstStyle/>
          <a:p>
            <a:r>
              <a:rPr lang="en-US" dirty="0" smtClean="0"/>
              <a:t>(1) Select your new VM</a:t>
            </a:r>
          </a:p>
        </p:txBody>
      </p:sp>
      <p:sp>
        <p:nvSpPr>
          <p:cNvPr id="7" name="TextBox 6"/>
          <p:cNvSpPr txBox="1"/>
          <p:nvPr/>
        </p:nvSpPr>
        <p:spPr>
          <a:xfrm>
            <a:off x="4651366" y="593373"/>
            <a:ext cx="2210862" cy="369332"/>
          </a:xfrm>
          <a:prstGeom prst="rect">
            <a:avLst/>
          </a:prstGeom>
          <a:solidFill>
            <a:schemeClr val="bg1"/>
          </a:solidFill>
        </p:spPr>
        <p:txBody>
          <a:bodyPr wrap="none" rtlCol="0">
            <a:spAutoFit/>
          </a:bodyPr>
          <a:lstStyle/>
          <a:p>
            <a:r>
              <a:rPr lang="en-US" dirty="0" smtClean="0"/>
              <a:t>(2) Then click on start</a:t>
            </a:r>
          </a:p>
        </p:txBody>
      </p:sp>
      <p:sp>
        <p:nvSpPr>
          <p:cNvPr id="6" name="Right Arrow 5"/>
          <p:cNvSpPr/>
          <p:nvPr/>
        </p:nvSpPr>
        <p:spPr>
          <a:xfrm rot="8539843">
            <a:off x="4054977" y="745560"/>
            <a:ext cx="70663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4463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4480157"/>
            <a:ext cx="8915400" cy="1130300"/>
          </a:xfrm>
          <a:prstGeom prst="rect">
            <a:avLst/>
          </a:prstGeom>
        </p:spPr>
      </p:pic>
      <p:pic>
        <p:nvPicPr>
          <p:cNvPr id="3" name="Picture 2"/>
          <p:cNvPicPr>
            <a:picLocks noChangeAspect="1"/>
          </p:cNvPicPr>
          <p:nvPr/>
        </p:nvPicPr>
        <p:blipFill>
          <a:blip r:embed="rId3"/>
          <a:stretch>
            <a:fillRect/>
          </a:stretch>
        </p:blipFill>
        <p:spPr>
          <a:xfrm>
            <a:off x="1803400" y="525507"/>
            <a:ext cx="7226300" cy="3784600"/>
          </a:xfrm>
          <a:prstGeom prst="rect">
            <a:avLst/>
          </a:prstGeom>
        </p:spPr>
      </p:pic>
      <p:sp>
        <p:nvSpPr>
          <p:cNvPr id="4" name="Rectangle 3"/>
          <p:cNvSpPr/>
          <p:nvPr/>
        </p:nvSpPr>
        <p:spPr>
          <a:xfrm>
            <a:off x="0" y="1441873"/>
            <a:ext cx="3821636" cy="2031325"/>
          </a:xfrm>
          <a:prstGeom prst="rect">
            <a:avLst/>
          </a:prstGeom>
          <a:solidFill>
            <a:schemeClr val="bg1"/>
          </a:solidFill>
        </p:spPr>
        <p:txBody>
          <a:bodyPr wrap="square">
            <a:spAutoFit/>
          </a:bodyPr>
          <a:lstStyle/>
          <a:p>
            <a:r>
              <a:rPr lang="en-US" dirty="0" smtClean="0"/>
              <a:t>When it starts the first time it will ask </a:t>
            </a:r>
          </a:p>
          <a:p>
            <a:r>
              <a:rPr lang="en-US" dirty="0" smtClean="0"/>
              <a:t>For the location of the image file</a:t>
            </a:r>
          </a:p>
          <a:p>
            <a:endParaRPr lang="en-US" dirty="0"/>
          </a:p>
          <a:p>
            <a:r>
              <a:rPr lang="en-US" dirty="0" smtClean="0"/>
              <a:t>Select the image file that you downloaded with </a:t>
            </a:r>
            <a:r>
              <a:rPr lang="en-US" dirty="0" err="1" smtClean="0"/>
              <a:t>BitTorrent</a:t>
            </a:r>
            <a:r>
              <a:rPr lang="en-US" dirty="0"/>
              <a:t> </a:t>
            </a:r>
            <a:r>
              <a:rPr lang="en-US" dirty="0" smtClean="0"/>
              <a:t>– it should</a:t>
            </a:r>
            <a:r>
              <a:rPr lang="en-US" dirty="0"/>
              <a:t> </a:t>
            </a:r>
            <a:r>
              <a:rPr lang="en-US" dirty="0" smtClean="0"/>
              <a:t>look something like the one</a:t>
            </a:r>
          </a:p>
          <a:p>
            <a:r>
              <a:rPr lang="en-US" dirty="0"/>
              <a:t>s</a:t>
            </a:r>
            <a:r>
              <a:rPr lang="en-US" dirty="0" smtClean="0"/>
              <a:t>hown here:</a:t>
            </a:r>
          </a:p>
        </p:txBody>
      </p:sp>
      <p:sp>
        <p:nvSpPr>
          <p:cNvPr id="5" name="Right Arrow 4"/>
          <p:cNvSpPr/>
          <p:nvPr/>
        </p:nvSpPr>
        <p:spPr>
          <a:xfrm>
            <a:off x="1587450" y="3085926"/>
            <a:ext cx="2668994"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4340218">
            <a:off x="755920" y="3988575"/>
            <a:ext cx="213831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356843" y="6164790"/>
            <a:ext cx="6585306" cy="369332"/>
          </a:xfrm>
          <a:prstGeom prst="rect">
            <a:avLst/>
          </a:prstGeom>
          <a:noFill/>
        </p:spPr>
        <p:txBody>
          <a:bodyPr wrap="none" rtlCol="0">
            <a:spAutoFit/>
          </a:bodyPr>
          <a:lstStyle/>
          <a:p>
            <a:r>
              <a:rPr lang="en-US" dirty="0" smtClean="0"/>
              <a:t>It may take several minutes for your VM to boot up for the first time</a:t>
            </a:r>
            <a:endParaRPr lang="en-US" dirty="0"/>
          </a:p>
        </p:txBody>
      </p:sp>
      <p:sp>
        <p:nvSpPr>
          <p:cNvPr id="9" name="TextBox 8"/>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496782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9353" y="813294"/>
            <a:ext cx="2591725" cy="369332"/>
          </a:xfrm>
          <a:prstGeom prst="rect">
            <a:avLst/>
          </a:prstGeom>
          <a:noFill/>
        </p:spPr>
        <p:txBody>
          <a:bodyPr wrap="none" rtlCol="0">
            <a:spAutoFit/>
          </a:bodyPr>
          <a:lstStyle/>
          <a:p>
            <a:r>
              <a:rPr lang="en-US" dirty="0" smtClean="0"/>
              <a:t>Run the </a:t>
            </a:r>
            <a:r>
              <a:rPr lang="en-US" dirty="0" err="1" smtClean="0"/>
              <a:t>ubuntu</a:t>
            </a:r>
            <a:r>
              <a:rPr lang="en-US" dirty="0" smtClean="0"/>
              <a:t> installer:</a:t>
            </a:r>
            <a:endParaRPr lang="en-US" dirty="0"/>
          </a:p>
        </p:txBody>
      </p:sp>
      <p:pic>
        <p:nvPicPr>
          <p:cNvPr id="4" name="Picture 3"/>
          <p:cNvPicPr>
            <a:picLocks noChangeAspect="1"/>
          </p:cNvPicPr>
          <p:nvPr/>
        </p:nvPicPr>
        <p:blipFill>
          <a:blip r:embed="rId2"/>
          <a:stretch>
            <a:fillRect/>
          </a:stretch>
        </p:blipFill>
        <p:spPr>
          <a:xfrm>
            <a:off x="2010769" y="1551958"/>
            <a:ext cx="6457311" cy="5034100"/>
          </a:xfrm>
          <a:prstGeom prst="rect">
            <a:avLst/>
          </a:prstGeom>
        </p:spPr>
      </p:pic>
      <p:sp>
        <p:nvSpPr>
          <p:cNvPr id="5" name="Right Arrow 4"/>
          <p:cNvSpPr/>
          <p:nvPr/>
        </p:nvSpPr>
        <p:spPr>
          <a:xfrm rot="16200000">
            <a:off x="6332392" y="5161532"/>
            <a:ext cx="1081081"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03951" y="6007787"/>
            <a:ext cx="2788181" cy="369332"/>
          </a:xfrm>
          <a:prstGeom prst="rect">
            <a:avLst/>
          </a:prstGeom>
          <a:noFill/>
        </p:spPr>
        <p:txBody>
          <a:bodyPr wrap="none" rtlCol="0">
            <a:spAutoFit/>
          </a:bodyPr>
          <a:lstStyle/>
          <a:p>
            <a:r>
              <a:rPr lang="en-US" dirty="0" smtClean="0"/>
              <a:t>(1) Click on “Install Ubuntu”</a:t>
            </a:r>
            <a:endParaRPr lang="en-US" dirty="0"/>
          </a:p>
        </p:txBody>
      </p:sp>
      <p:sp>
        <p:nvSpPr>
          <p:cNvPr id="7" name="TextBox 6"/>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102942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64124" y="1176776"/>
            <a:ext cx="7129157" cy="5399546"/>
          </a:xfrm>
          <a:prstGeom prst="rect">
            <a:avLst/>
          </a:prstGeom>
        </p:spPr>
      </p:pic>
      <p:sp>
        <p:nvSpPr>
          <p:cNvPr id="3" name="Right Arrow 2"/>
          <p:cNvSpPr/>
          <p:nvPr/>
        </p:nvSpPr>
        <p:spPr>
          <a:xfrm rot="19289821">
            <a:off x="6425627" y="5734896"/>
            <a:ext cx="1081081"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775597" y="6458742"/>
            <a:ext cx="6668713" cy="369332"/>
          </a:xfrm>
          <a:prstGeom prst="rect">
            <a:avLst/>
          </a:prstGeom>
          <a:noFill/>
        </p:spPr>
        <p:txBody>
          <a:bodyPr wrap="none" rtlCol="0">
            <a:spAutoFit/>
          </a:bodyPr>
          <a:lstStyle/>
          <a:p>
            <a:r>
              <a:rPr lang="en-US" dirty="0" smtClean="0"/>
              <a:t>(4) Click on “Continue” (you don</a:t>
            </a:r>
            <a:r>
              <a:rPr lang="uk-UA" dirty="0" smtClean="0"/>
              <a:t>’</a:t>
            </a:r>
            <a:r>
              <a:rPr lang="en-US" dirty="0" smtClean="0"/>
              <a:t>t need to change any of the defaults)</a:t>
            </a:r>
            <a:endParaRPr lang="en-US" dirty="0"/>
          </a:p>
        </p:txBody>
      </p:sp>
      <p:sp>
        <p:nvSpPr>
          <p:cNvPr id="6" name="TextBox 5"/>
          <p:cNvSpPr txBox="1"/>
          <p:nvPr/>
        </p:nvSpPr>
        <p:spPr>
          <a:xfrm>
            <a:off x="1039353" y="813294"/>
            <a:ext cx="2521732" cy="369332"/>
          </a:xfrm>
          <a:prstGeom prst="rect">
            <a:avLst/>
          </a:prstGeom>
          <a:noFill/>
        </p:spPr>
        <p:txBody>
          <a:bodyPr wrap="none" rtlCol="0">
            <a:spAutoFit/>
          </a:bodyPr>
          <a:lstStyle/>
          <a:p>
            <a:r>
              <a:rPr lang="en-US" dirty="0" smtClean="0"/>
              <a:t>Run the </a:t>
            </a:r>
            <a:r>
              <a:rPr lang="en-US" dirty="0" err="1" smtClean="0"/>
              <a:t>ubuntu</a:t>
            </a:r>
            <a:r>
              <a:rPr lang="en-US" dirty="0" smtClean="0"/>
              <a:t> installer:</a:t>
            </a:r>
            <a:endParaRPr lang="en-US" dirty="0"/>
          </a:p>
        </p:txBody>
      </p:sp>
      <p:sp>
        <p:nvSpPr>
          <p:cNvPr id="8" name="TextBox 7"/>
          <p:cNvSpPr txBox="1"/>
          <p:nvPr/>
        </p:nvSpPr>
        <p:spPr>
          <a:xfrm>
            <a:off x="4315509" y="4091871"/>
            <a:ext cx="3108543" cy="369332"/>
          </a:xfrm>
          <a:prstGeom prst="rect">
            <a:avLst/>
          </a:prstGeom>
          <a:noFill/>
        </p:spPr>
        <p:txBody>
          <a:bodyPr wrap="none" rtlCol="0">
            <a:spAutoFit/>
          </a:bodyPr>
          <a:lstStyle/>
          <a:p>
            <a:r>
              <a:rPr lang="en-US" dirty="0" smtClean="0"/>
              <a:t>(2) Check to download updates</a:t>
            </a:r>
            <a:endParaRPr lang="en-US" dirty="0"/>
          </a:p>
        </p:txBody>
      </p:sp>
      <p:sp>
        <p:nvSpPr>
          <p:cNvPr id="9" name="Right Arrow 8"/>
          <p:cNvSpPr/>
          <p:nvPr/>
        </p:nvSpPr>
        <p:spPr>
          <a:xfrm rot="10800000">
            <a:off x="3657183" y="3974287"/>
            <a:ext cx="705186"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15315" y="4885523"/>
            <a:ext cx="3954929" cy="369332"/>
          </a:xfrm>
          <a:prstGeom prst="rect">
            <a:avLst/>
          </a:prstGeom>
          <a:noFill/>
        </p:spPr>
        <p:txBody>
          <a:bodyPr wrap="none" rtlCol="0">
            <a:spAutoFit/>
          </a:bodyPr>
          <a:lstStyle/>
          <a:p>
            <a:r>
              <a:rPr lang="en-US" dirty="0" smtClean="0"/>
              <a:t>(3) Check to download 3</a:t>
            </a:r>
            <a:r>
              <a:rPr lang="en-US" baseline="30000" dirty="0" smtClean="0"/>
              <a:t>rd</a:t>
            </a:r>
            <a:r>
              <a:rPr lang="en-US" dirty="0" smtClean="0"/>
              <a:t> party updates</a:t>
            </a:r>
          </a:p>
        </p:txBody>
      </p:sp>
      <p:sp>
        <p:nvSpPr>
          <p:cNvPr id="11" name="Right Arrow 10"/>
          <p:cNvSpPr/>
          <p:nvPr/>
        </p:nvSpPr>
        <p:spPr>
          <a:xfrm rot="10800000">
            <a:off x="3456989" y="4767939"/>
            <a:ext cx="705186"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1413627" y="4998379"/>
            <a:ext cx="189670" cy="219306"/>
          </a:xfrm>
          <a:prstGeom prst="rect">
            <a:avLst/>
          </a:prstGeom>
        </p:spPr>
      </p:pic>
      <p:sp>
        <p:nvSpPr>
          <p:cNvPr id="13" name="TextBox 12"/>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19533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352272" y="1422225"/>
            <a:ext cx="6674907" cy="5012477"/>
          </a:xfrm>
          <a:prstGeom prst="rect">
            <a:avLst/>
          </a:prstGeom>
        </p:spPr>
      </p:pic>
      <p:sp>
        <p:nvSpPr>
          <p:cNvPr id="3" name="TextBox 2"/>
          <p:cNvSpPr txBox="1"/>
          <p:nvPr/>
        </p:nvSpPr>
        <p:spPr>
          <a:xfrm>
            <a:off x="1039353" y="813294"/>
            <a:ext cx="2521732" cy="369332"/>
          </a:xfrm>
          <a:prstGeom prst="rect">
            <a:avLst/>
          </a:prstGeom>
          <a:noFill/>
        </p:spPr>
        <p:txBody>
          <a:bodyPr wrap="none" rtlCol="0">
            <a:spAutoFit/>
          </a:bodyPr>
          <a:lstStyle/>
          <a:p>
            <a:r>
              <a:rPr lang="en-US" dirty="0" smtClean="0"/>
              <a:t>Run the </a:t>
            </a:r>
            <a:r>
              <a:rPr lang="en-US" dirty="0" err="1" smtClean="0"/>
              <a:t>ubuntu</a:t>
            </a:r>
            <a:r>
              <a:rPr lang="en-US" dirty="0" smtClean="0"/>
              <a:t> installer:</a:t>
            </a:r>
            <a:endParaRPr lang="en-US" dirty="0"/>
          </a:p>
        </p:txBody>
      </p:sp>
      <p:sp>
        <p:nvSpPr>
          <p:cNvPr id="5" name="TextBox 4"/>
          <p:cNvSpPr txBox="1"/>
          <p:nvPr/>
        </p:nvSpPr>
        <p:spPr>
          <a:xfrm>
            <a:off x="316837" y="4171451"/>
            <a:ext cx="7765718" cy="923330"/>
          </a:xfrm>
          <a:prstGeom prst="rect">
            <a:avLst/>
          </a:prstGeom>
          <a:solidFill>
            <a:schemeClr val="bg1"/>
          </a:solidFill>
        </p:spPr>
        <p:txBody>
          <a:bodyPr wrap="none" rtlCol="0">
            <a:spAutoFit/>
          </a:bodyPr>
          <a:lstStyle/>
          <a:p>
            <a:r>
              <a:rPr lang="en-US" dirty="0" smtClean="0"/>
              <a:t>(5) Check to use LVM, decide if you want the VM encrypted – note that this will </a:t>
            </a:r>
          </a:p>
          <a:p>
            <a:r>
              <a:rPr lang="en-US" dirty="0" smtClean="0"/>
              <a:t>require an additional installation step to create keys. (I have not done that here) </a:t>
            </a:r>
          </a:p>
          <a:p>
            <a:r>
              <a:rPr lang="en-US" i="1" dirty="0" smtClean="0"/>
              <a:t>Note: Options selected here only affect the virtual HD you assigned to the VM</a:t>
            </a:r>
            <a:endParaRPr lang="en-US" i="1" dirty="0"/>
          </a:p>
        </p:txBody>
      </p:sp>
      <p:sp>
        <p:nvSpPr>
          <p:cNvPr id="6" name="TextBox 5"/>
          <p:cNvSpPr txBox="1"/>
          <p:nvPr/>
        </p:nvSpPr>
        <p:spPr>
          <a:xfrm>
            <a:off x="5816653" y="6387666"/>
            <a:ext cx="3154968" cy="369332"/>
          </a:xfrm>
          <a:prstGeom prst="rect">
            <a:avLst/>
          </a:prstGeom>
          <a:solidFill>
            <a:schemeClr val="bg1"/>
          </a:solidFill>
        </p:spPr>
        <p:txBody>
          <a:bodyPr wrap="none" rtlCol="0">
            <a:spAutoFit/>
          </a:bodyPr>
          <a:lstStyle/>
          <a:p>
            <a:r>
              <a:rPr lang="en-US" dirty="0" smtClean="0"/>
              <a:t>(6)Click “Continue/Install Now”</a:t>
            </a:r>
            <a:endParaRPr lang="en-US" i="1" dirty="0"/>
          </a:p>
        </p:txBody>
      </p:sp>
      <p:sp>
        <p:nvSpPr>
          <p:cNvPr id="7" name="Right Arrow 6"/>
          <p:cNvSpPr/>
          <p:nvPr/>
        </p:nvSpPr>
        <p:spPr>
          <a:xfrm rot="16200000">
            <a:off x="7108438" y="5729544"/>
            <a:ext cx="728332"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853950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533" y="1610880"/>
            <a:ext cx="8172422" cy="4524316"/>
          </a:xfrm>
          <a:prstGeom prst="rect">
            <a:avLst/>
          </a:prstGeom>
          <a:noFill/>
        </p:spPr>
        <p:txBody>
          <a:bodyPr wrap="square" rtlCol="0">
            <a:spAutoFit/>
          </a:bodyPr>
          <a:lstStyle/>
          <a:p>
            <a:r>
              <a:rPr lang="en-US" dirty="0" smtClean="0"/>
              <a:t>(7) The installer will ask a few additional questions</a:t>
            </a:r>
          </a:p>
          <a:p>
            <a:r>
              <a:rPr lang="en-US" dirty="0" smtClean="0"/>
              <a:t>- Username</a:t>
            </a:r>
          </a:p>
          <a:p>
            <a:r>
              <a:rPr lang="en-US" dirty="0" smtClean="0"/>
              <a:t>- Password (will also be your </a:t>
            </a:r>
            <a:r>
              <a:rPr lang="en-US" dirty="0" err="1" smtClean="0"/>
              <a:t>sudo</a:t>
            </a:r>
            <a:r>
              <a:rPr lang="en-US" dirty="0" smtClean="0"/>
              <a:t> password later on)</a:t>
            </a:r>
          </a:p>
          <a:p>
            <a:pPr marL="285750" indent="-285750">
              <a:buFontTx/>
              <a:buChar char="-"/>
            </a:pPr>
            <a:r>
              <a:rPr lang="en-US" dirty="0" smtClean="0"/>
              <a:t>If you want the password entered automatically</a:t>
            </a:r>
          </a:p>
          <a:p>
            <a:pPr marL="285750" indent="-285750">
              <a:buFontTx/>
              <a:buChar char="-"/>
            </a:pPr>
            <a:r>
              <a:rPr lang="en-US" dirty="0" smtClean="0"/>
              <a:t>Option to </a:t>
            </a:r>
            <a:r>
              <a:rPr lang="en-US" dirty="0"/>
              <a:t>e</a:t>
            </a:r>
            <a:r>
              <a:rPr lang="en-US" dirty="0" smtClean="0"/>
              <a:t>ncrypt your home directory</a:t>
            </a:r>
          </a:p>
          <a:p>
            <a:pPr marL="285750" indent="-285750">
              <a:buFontTx/>
              <a:buChar char="-"/>
            </a:pPr>
            <a:endParaRPr lang="en-US" dirty="0"/>
          </a:p>
          <a:p>
            <a:pPr marL="285750" indent="-285750">
              <a:buFontTx/>
              <a:buChar char="-"/>
            </a:pPr>
            <a:endParaRPr lang="en-US" dirty="0" smtClean="0"/>
          </a:p>
          <a:p>
            <a:r>
              <a:rPr lang="en-US" dirty="0" smtClean="0"/>
              <a:t>Note: You may not be able to see the whole screen – just click and drag the top black</a:t>
            </a:r>
          </a:p>
          <a:p>
            <a:r>
              <a:rPr lang="en-US" dirty="0"/>
              <a:t>p</a:t>
            </a:r>
            <a:r>
              <a:rPr lang="en-US" dirty="0" smtClean="0"/>
              <a:t>ortion of the window as you would any program/window in Windows</a:t>
            </a:r>
          </a:p>
          <a:p>
            <a:r>
              <a:rPr lang="en-US" dirty="0" smtClean="0"/>
              <a:t>or OSX until you can see the “OK” button (lower right)</a:t>
            </a:r>
          </a:p>
          <a:p>
            <a:endParaRPr lang="en-US" dirty="0"/>
          </a:p>
          <a:p>
            <a:r>
              <a:rPr lang="en-US" dirty="0" smtClean="0"/>
              <a:t>(8) Eventually you will be asked to “Restart Now”</a:t>
            </a:r>
          </a:p>
          <a:p>
            <a:r>
              <a:rPr lang="en-US" dirty="0" smtClean="0"/>
              <a:t>The new Ubuntu VM will run through a series of checks and then start.</a:t>
            </a:r>
          </a:p>
          <a:p>
            <a:endParaRPr lang="en-US" dirty="0"/>
          </a:p>
          <a:p>
            <a:r>
              <a:rPr lang="en-US" dirty="0" smtClean="0"/>
              <a:t>(9) If the VM gets stuck for several minutes during this process, just close and restart it.</a:t>
            </a:r>
            <a:endParaRPr lang="en-US" dirty="0"/>
          </a:p>
        </p:txBody>
      </p:sp>
      <p:sp>
        <p:nvSpPr>
          <p:cNvPr id="4" name="TextBox 3"/>
          <p:cNvSpPr txBox="1"/>
          <p:nvPr/>
        </p:nvSpPr>
        <p:spPr>
          <a:xfrm>
            <a:off x="1039353" y="813294"/>
            <a:ext cx="2521732" cy="369332"/>
          </a:xfrm>
          <a:prstGeom prst="rect">
            <a:avLst/>
          </a:prstGeom>
          <a:noFill/>
        </p:spPr>
        <p:txBody>
          <a:bodyPr wrap="none" rtlCol="0">
            <a:spAutoFit/>
          </a:bodyPr>
          <a:lstStyle/>
          <a:p>
            <a:r>
              <a:rPr lang="en-US" dirty="0" smtClean="0"/>
              <a:t>Run the </a:t>
            </a:r>
            <a:r>
              <a:rPr lang="en-US" dirty="0" err="1" smtClean="0"/>
              <a:t>ubuntu</a:t>
            </a:r>
            <a:r>
              <a:rPr lang="en-US" dirty="0" smtClean="0"/>
              <a:t> installer:</a:t>
            </a:r>
            <a:endParaRPr lang="en-US" dirty="0"/>
          </a:p>
        </p:txBody>
      </p:sp>
      <p:sp>
        <p:nvSpPr>
          <p:cNvPr id="5" name="TextBox 4"/>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3943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353" y="813294"/>
            <a:ext cx="3820164" cy="369332"/>
          </a:xfrm>
          <a:prstGeom prst="rect">
            <a:avLst/>
          </a:prstGeom>
          <a:noFill/>
        </p:spPr>
        <p:txBody>
          <a:bodyPr wrap="none" rtlCol="0">
            <a:spAutoFit/>
          </a:bodyPr>
          <a:lstStyle/>
          <a:p>
            <a:r>
              <a:rPr lang="en-US" dirty="0" smtClean="0"/>
              <a:t>Install guest additions on the new VM:</a:t>
            </a:r>
            <a:endParaRPr lang="en-US" dirty="0"/>
          </a:p>
        </p:txBody>
      </p:sp>
      <p:sp>
        <p:nvSpPr>
          <p:cNvPr id="6" name="TextBox 5"/>
          <p:cNvSpPr txBox="1"/>
          <p:nvPr/>
        </p:nvSpPr>
        <p:spPr>
          <a:xfrm>
            <a:off x="286888" y="1397428"/>
            <a:ext cx="8186857" cy="5078314"/>
          </a:xfrm>
          <a:prstGeom prst="rect">
            <a:avLst/>
          </a:prstGeom>
          <a:noFill/>
        </p:spPr>
        <p:txBody>
          <a:bodyPr wrap="none" rtlCol="0">
            <a:spAutoFit/>
          </a:bodyPr>
          <a:lstStyle/>
          <a:p>
            <a:r>
              <a:rPr lang="en-US" dirty="0" smtClean="0"/>
              <a:t>Start the virtual machine</a:t>
            </a:r>
          </a:p>
          <a:p>
            <a:endParaRPr lang="en-US" dirty="0"/>
          </a:p>
          <a:p>
            <a:r>
              <a:rPr lang="en-US" dirty="0" smtClean="0"/>
              <a:t>(1) </a:t>
            </a:r>
            <a:r>
              <a:rPr lang="en-US" b="1" dirty="0" smtClean="0"/>
              <a:t>On the host machine (not the VM) </a:t>
            </a:r>
            <a:r>
              <a:rPr lang="en-US" dirty="0" smtClean="0"/>
              <a:t>click on the “Device” menu of the virtual box </a:t>
            </a:r>
          </a:p>
          <a:p>
            <a:r>
              <a:rPr lang="en-US" dirty="0" smtClean="0"/>
              <a:t>console. Then click on the bottom option, it should say something along the lines of </a:t>
            </a:r>
          </a:p>
          <a:p>
            <a:r>
              <a:rPr lang="en-US" dirty="0" smtClean="0"/>
              <a:t>“insert guest additions CD image”. </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a:p>
        </p:txBody>
      </p:sp>
      <p:pic>
        <p:nvPicPr>
          <p:cNvPr id="7" name="Picture 6"/>
          <p:cNvPicPr>
            <a:picLocks noChangeAspect="1"/>
          </p:cNvPicPr>
          <p:nvPr/>
        </p:nvPicPr>
        <p:blipFill>
          <a:blip r:embed="rId2"/>
          <a:stretch>
            <a:fillRect/>
          </a:stretch>
        </p:blipFill>
        <p:spPr>
          <a:xfrm>
            <a:off x="1839951" y="2840561"/>
            <a:ext cx="5346391" cy="3720132"/>
          </a:xfrm>
          <a:prstGeom prst="rect">
            <a:avLst/>
          </a:prstGeom>
        </p:spPr>
      </p:pic>
      <p:sp>
        <p:nvSpPr>
          <p:cNvPr id="8" name="TextBox 7"/>
          <p:cNvSpPr txBox="1"/>
          <p:nvPr/>
        </p:nvSpPr>
        <p:spPr>
          <a:xfrm>
            <a:off x="7248293" y="3017020"/>
            <a:ext cx="1895708" cy="2585323"/>
          </a:xfrm>
          <a:prstGeom prst="rect">
            <a:avLst/>
          </a:prstGeom>
          <a:noFill/>
        </p:spPr>
        <p:txBody>
          <a:bodyPr wrap="square" rtlCol="0">
            <a:spAutoFit/>
          </a:bodyPr>
          <a:lstStyle/>
          <a:p>
            <a:r>
              <a:rPr lang="en-US" dirty="0" smtClean="0"/>
              <a:t>(4) and then click on the “run software” </a:t>
            </a:r>
          </a:p>
          <a:p>
            <a:r>
              <a:rPr lang="en-US" dirty="0" smtClean="0"/>
              <a:t>You may </a:t>
            </a:r>
          </a:p>
          <a:p>
            <a:r>
              <a:rPr lang="en-US" dirty="0" smtClean="0"/>
              <a:t>receive a prompt to enter your VM password</a:t>
            </a:r>
          </a:p>
          <a:p>
            <a:endParaRPr lang="en-US" dirty="0" smtClean="0"/>
          </a:p>
          <a:p>
            <a:endParaRPr lang="en-US" dirty="0"/>
          </a:p>
        </p:txBody>
      </p:sp>
      <p:sp>
        <p:nvSpPr>
          <p:cNvPr id="9" name="TextBox 8"/>
          <p:cNvSpPr txBox="1"/>
          <p:nvPr/>
        </p:nvSpPr>
        <p:spPr>
          <a:xfrm>
            <a:off x="61950" y="3885831"/>
            <a:ext cx="1697619" cy="2585323"/>
          </a:xfrm>
          <a:prstGeom prst="rect">
            <a:avLst/>
          </a:prstGeom>
          <a:noFill/>
        </p:spPr>
        <p:txBody>
          <a:bodyPr wrap="square" rtlCol="0">
            <a:spAutoFit/>
          </a:bodyPr>
          <a:lstStyle/>
          <a:p>
            <a:r>
              <a:rPr lang="en-US" dirty="0" smtClean="0"/>
              <a:t>(2) You will see a CD appear on the left-hand side bar</a:t>
            </a:r>
          </a:p>
          <a:p>
            <a:r>
              <a:rPr lang="en-US" dirty="0" smtClean="0"/>
              <a:t>in the Ubuntu VM.</a:t>
            </a:r>
          </a:p>
          <a:p>
            <a:endParaRPr lang="en-US" dirty="0" smtClean="0"/>
          </a:p>
          <a:p>
            <a:r>
              <a:rPr lang="en-US" dirty="0" smtClean="0"/>
              <a:t>(3) Double click on the CD </a:t>
            </a:r>
            <a:endParaRPr lang="en-US" dirty="0"/>
          </a:p>
        </p:txBody>
      </p:sp>
      <p:sp>
        <p:nvSpPr>
          <p:cNvPr id="10" name="Right Arrow 9"/>
          <p:cNvSpPr/>
          <p:nvPr/>
        </p:nvSpPr>
        <p:spPr>
          <a:xfrm>
            <a:off x="1375317" y="4479546"/>
            <a:ext cx="464634"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970582">
            <a:off x="6765548" y="3531874"/>
            <a:ext cx="587612"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316015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2146" y="1469936"/>
            <a:ext cx="8580244" cy="5355313"/>
          </a:xfrm>
          <a:prstGeom prst="rect">
            <a:avLst/>
          </a:prstGeom>
        </p:spPr>
        <p:txBody>
          <a:bodyPr wrap="square">
            <a:spAutoFit/>
          </a:bodyPr>
          <a:lstStyle/>
          <a:p>
            <a:pPr marL="342900" indent="-342900">
              <a:buAutoNum type="arabicParenBoth"/>
            </a:pPr>
            <a:r>
              <a:rPr lang="en-US" dirty="0" smtClean="0"/>
              <a:t>Start a terminal (ctrl + alt + t). A terminal window will appear as well as a terminal icon</a:t>
            </a:r>
          </a:p>
          <a:p>
            <a:r>
              <a:rPr lang="en-US" dirty="0" smtClean="0"/>
              <a:t>on in the left hand control bar</a:t>
            </a:r>
            <a:endParaRPr lang="en-US" dirty="0"/>
          </a:p>
          <a:p>
            <a:endParaRPr lang="en-US" dirty="0" smtClean="0"/>
          </a:p>
          <a:p>
            <a:r>
              <a:rPr lang="en-US" dirty="0" smtClean="0"/>
              <a:t>(2) You can create a permanent terminal icon if you right click on the terminal icon and then left click on “lock </a:t>
            </a:r>
          </a:p>
          <a:p>
            <a:pPr marL="342900" indent="-342900">
              <a:buAutoNum type="arabicParenBoth"/>
            </a:pPr>
            <a:endParaRPr lang="en-US" dirty="0"/>
          </a:p>
          <a:p>
            <a:pPr marL="342900" indent="-342900">
              <a:buAutoNum type="arabicParenBoth"/>
            </a:pPr>
            <a:endParaRPr lang="en-US" dirty="0" smtClean="0"/>
          </a:p>
          <a:p>
            <a:pPr marL="342900" indent="-342900">
              <a:buAutoNum type="arabicParenBoth"/>
            </a:pPr>
            <a:endParaRPr lang="en-US" dirty="0"/>
          </a:p>
          <a:p>
            <a:pPr marL="342900" indent="-342900">
              <a:buAutoNum type="arabicParenBoth"/>
            </a:pPr>
            <a:endParaRPr lang="en-US" dirty="0" smtClean="0"/>
          </a:p>
          <a:p>
            <a:pPr marL="342900" indent="-342900">
              <a:buAutoNum type="arabicParenBoth"/>
            </a:pPr>
            <a:endParaRPr lang="en-US" dirty="0" smtClean="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r>
              <a:rPr lang="en-US" dirty="0" smtClean="0"/>
              <a:t>(3) Restart the VM by typing “</a:t>
            </a:r>
            <a:r>
              <a:rPr lang="en-US" dirty="0" err="1" smtClean="0"/>
              <a:t>sudo</a:t>
            </a:r>
            <a:r>
              <a:rPr lang="en-US" dirty="0"/>
              <a:t> </a:t>
            </a:r>
            <a:r>
              <a:rPr lang="en-US" dirty="0" smtClean="0"/>
              <a:t>reboot” in the terminal. You will be asked for your password</a:t>
            </a:r>
          </a:p>
        </p:txBody>
      </p:sp>
      <p:sp>
        <p:nvSpPr>
          <p:cNvPr id="8" name="TextBox 7"/>
          <p:cNvSpPr txBox="1"/>
          <p:nvPr/>
        </p:nvSpPr>
        <p:spPr>
          <a:xfrm>
            <a:off x="1039353" y="813294"/>
            <a:ext cx="6535263" cy="369332"/>
          </a:xfrm>
          <a:prstGeom prst="rect">
            <a:avLst/>
          </a:prstGeom>
          <a:noFill/>
        </p:spPr>
        <p:txBody>
          <a:bodyPr wrap="none" rtlCol="0">
            <a:spAutoFit/>
          </a:bodyPr>
          <a:lstStyle/>
          <a:p>
            <a:r>
              <a:rPr lang="en-US" dirty="0" smtClean="0"/>
              <a:t>Add a permanent icon to quickly access a terminal &amp; reboot the VM</a:t>
            </a:r>
            <a:endParaRPr lang="en-US" dirty="0"/>
          </a:p>
        </p:txBody>
      </p:sp>
      <p:pic>
        <p:nvPicPr>
          <p:cNvPr id="9" name="Picture 8"/>
          <p:cNvPicPr>
            <a:picLocks noChangeAspect="1"/>
          </p:cNvPicPr>
          <p:nvPr/>
        </p:nvPicPr>
        <p:blipFill>
          <a:blip r:embed="rId2"/>
          <a:stretch>
            <a:fillRect/>
          </a:stretch>
        </p:blipFill>
        <p:spPr>
          <a:xfrm>
            <a:off x="1462049" y="3043793"/>
            <a:ext cx="5588000" cy="3033690"/>
          </a:xfrm>
          <a:prstGeom prst="rect">
            <a:avLst/>
          </a:prstGeom>
        </p:spPr>
      </p:pic>
      <p:sp>
        <p:nvSpPr>
          <p:cNvPr id="10" name="Right Arrow 9"/>
          <p:cNvSpPr/>
          <p:nvPr/>
        </p:nvSpPr>
        <p:spPr>
          <a:xfrm>
            <a:off x="997415" y="4968960"/>
            <a:ext cx="464634"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1176630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1" y="2389062"/>
            <a:ext cx="8995317" cy="3139321"/>
          </a:xfrm>
          <a:prstGeom prst="rect">
            <a:avLst/>
          </a:prstGeom>
        </p:spPr>
        <p:txBody>
          <a:bodyPr wrap="square">
            <a:spAutoFit/>
          </a:bodyPr>
          <a:lstStyle/>
          <a:p>
            <a:r>
              <a:rPr lang="en-US" b="1" dirty="0" smtClean="0"/>
              <a:t>Note Related to Guest Additions</a:t>
            </a:r>
            <a:r>
              <a:rPr lang="en-US" dirty="0" smtClean="0"/>
              <a:t>: Guest additions installs several utilities that make the VM much more convenient to use on your local machine. Overall performance should be dramatically improved. You'll be able to resize the the screen. Sharing a folder between the host machine and the virtual machine will be possible(instructions on folder sharing are next). A number of other tools and capabilities are installed.</a:t>
            </a:r>
          </a:p>
          <a:p>
            <a:endParaRPr lang="en-US" b="1" dirty="0" smtClean="0"/>
          </a:p>
          <a:p>
            <a:r>
              <a:rPr lang="en-US" b="1" dirty="0" smtClean="0"/>
              <a:t>Additional Note for OSX users: </a:t>
            </a:r>
            <a:r>
              <a:rPr lang="en-US" dirty="0" smtClean="0"/>
              <a:t>I have had some trouble getting guest additions to load properly onto OSX machines. Make sure that you are using the most up to date version of </a:t>
            </a:r>
            <a:r>
              <a:rPr lang="en-US" dirty="0" err="1" smtClean="0"/>
              <a:t>virtualbox</a:t>
            </a:r>
            <a:r>
              <a:rPr lang="en-US" dirty="0" smtClean="0"/>
              <a:t> and the most current version of the guest-additions, that usually solves any </a:t>
            </a:r>
          </a:p>
          <a:p>
            <a:r>
              <a:rPr lang="en-US" dirty="0" smtClean="0"/>
              <a:t>problems – note that apple has released several </a:t>
            </a:r>
            <a:r>
              <a:rPr lang="en-US" dirty="0" err="1" smtClean="0"/>
              <a:t>os</a:t>
            </a:r>
            <a:r>
              <a:rPr lang="en-US" dirty="0"/>
              <a:t> </a:t>
            </a:r>
            <a:r>
              <a:rPr lang="en-US" dirty="0" smtClean="0"/>
              <a:t>updates in the past few weeks.</a:t>
            </a:r>
          </a:p>
          <a:p>
            <a:endParaRPr lang="en-US" dirty="0"/>
          </a:p>
        </p:txBody>
      </p:sp>
      <p:sp>
        <p:nvSpPr>
          <p:cNvPr id="6" name="TextBox 5"/>
          <p:cNvSpPr txBox="1"/>
          <p:nvPr/>
        </p:nvSpPr>
        <p:spPr>
          <a:xfrm>
            <a:off x="61951" y="2019730"/>
            <a:ext cx="812805" cy="369332"/>
          </a:xfrm>
          <a:prstGeom prst="rect">
            <a:avLst/>
          </a:prstGeom>
          <a:noFill/>
        </p:spPr>
        <p:txBody>
          <a:bodyPr wrap="none" rtlCol="0">
            <a:spAutoFit/>
          </a:bodyPr>
          <a:lstStyle/>
          <a:p>
            <a:r>
              <a:rPr lang="en-US" b="1" dirty="0" smtClean="0"/>
              <a:t>Notes:</a:t>
            </a:r>
            <a:endParaRPr lang="en-US" b="1" dirty="0"/>
          </a:p>
        </p:txBody>
      </p:sp>
      <p:sp>
        <p:nvSpPr>
          <p:cNvPr id="7" name="TextBox 6"/>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281664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056" y="874889"/>
            <a:ext cx="8565077" cy="5078314"/>
          </a:xfrm>
          <a:prstGeom prst="rect">
            <a:avLst/>
          </a:prstGeom>
          <a:noFill/>
        </p:spPr>
        <p:txBody>
          <a:bodyPr wrap="none" rtlCol="0">
            <a:spAutoFit/>
          </a:bodyPr>
          <a:lstStyle/>
          <a:p>
            <a:r>
              <a:rPr lang="en-US" dirty="0" smtClean="0"/>
              <a:t>Note to reader:</a:t>
            </a:r>
          </a:p>
          <a:p>
            <a:endParaRPr lang="en-US" dirty="0"/>
          </a:p>
          <a:p>
            <a:r>
              <a:rPr lang="en-US" dirty="0" smtClean="0"/>
              <a:t>Lucky you!  </a:t>
            </a:r>
          </a:p>
          <a:p>
            <a:r>
              <a:rPr lang="en-US" dirty="0" smtClean="0"/>
              <a:t>You are one of the first to use this draft documentation. </a:t>
            </a:r>
          </a:p>
          <a:p>
            <a:endParaRPr lang="en-US" dirty="0" smtClean="0"/>
          </a:p>
          <a:p>
            <a:r>
              <a:rPr lang="en-US" dirty="0" smtClean="0"/>
              <a:t>Apologies in advance if any steps are missing or opaque.</a:t>
            </a:r>
            <a:endParaRPr lang="en-US" dirty="0"/>
          </a:p>
          <a:p>
            <a:endParaRPr lang="en-US" dirty="0" smtClean="0"/>
          </a:p>
          <a:p>
            <a:r>
              <a:rPr lang="en-US" dirty="0" smtClean="0"/>
              <a:t>If you run into any problems that aren’t covered, or have additional issues or questions, </a:t>
            </a:r>
          </a:p>
          <a:p>
            <a:r>
              <a:rPr lang="en-US" dirty="0" smtClean="0"/>
              <a:t>please pass them on to me so I can include them in future revisions.</a:t>
            </a:r>
          </a:p>
          <a:p>
            <a:endParaRPr lang="en-US" dirty="0" smtClean="0"/>
          </a:p>
          <a:p>
            <a:r>
              <a:rPr lang="en-US" dirty="0"/>
              <a:t>The easiest way for you to use </a:t>
            </a:r>
            <a:r>
              <a:rPr lang="en-US" dirty="0" err="1" smtClean="0"/>
              <a:t>Bionimbus</a:t>
            </a:r>
            <a:r>
              <a:rPr lang="en-US" dirty="0" smtClean="0"/>
              <a:t>/PDC, </a:t>
            </a:r>
            <a:r>
              <a:rPr lang="en-US" dirty="0"/>
              <a:t>and for us to provide </a:t>
            </a:r>
            <a:r>
              <a:rPr lang="en-US" dirty="0" smtClean="0"/>
              <a:t>support</a:t>
            </a:r>
            <a:r>
              <a:rPr lang="en-US" dirty="0"/>
              <a:t>, is to use an </a:t>
            </a:r>
            <a:endParaRPr lang="en-US" dirty="0" smtClean="0"/>
          </a:p>
          <a:p>
            <a:r>
              <a:rPr lang="en-US" dirty="0"/>
              <a:t>o</a:t>
            </a:r>
            <a:r>
              <a:rPr lang="en-US" dirty="0" smtClean="0"/>
              <a:t>perating system with a </a:t>
            </a:r>
            <a:r>
              <a:rPr lang="en-US" dirty="0" err="1" smtClean="0"/>
              <a:t>linux</a:t>
            </a:r>
            <a:r>
              <a:rPr lang="en-US" dirty="0" smtClean="0"/>
              <a:t>/</a:t>
            </a:r>
            <a:r>
              <a:rPr lang="en-US" dirty="0" err="1" smtClean="0"/>
              <a:t>unix</a:t>
            </a:r>
            <a:r>
              <a:rPr lang="en-US" dirty="0" smtClean="0"/>
              <a:t> kernel (e.g. OSX, </a:t>
            </a:r>
            <a:r>
              <a:rPr lang="en-US" dirty="0" err="1" smtClean="0"/>
              <a:t>ubuntu</a:t>
            </a:r>
            <a:r>
              <a:rPr lang="en-US" dirty="0" smtClean="0"/>
              <a:t>) if you run into problems.</a:t>
            </a:r>
          </a:p>
          <a:p>
            <a:endParaRPr lang="en-US" dirty="0" smtClean="0"/>
          </a:p>
          <a:p>
            <a:r>
              <a:rPr lang="en-US" dirty="0" smtClean="0"/>
              <a:t>Thanks</a:t>
            </a:r>
          </a:p>
          <a:p>
            <a:r>
              <a:rPr lang="en-US" dirty="0" smtClean="0"/>
              <a:t>Kevin</a:t>
            </a:r>
          </a:p>
          <a:p>
            <a:endParaRPr lang="en-US" dirty="0"/>
          </a:p>
          <a:p>
            <a:endParaRPr lang="en-US" dirty="0" smtClean="0"/>
          </a:p>
          <a:p>
            <a:r>
              <a:rPr lang="en-US" dirty="0" err="1"/>
              <a:t>k</a:t>
            </a:r>
            <a:r>
              <a:rPr lang="en-US" dirty="0" err="1" smtClean="0"/>
              <a:t>keegan</a:t>
            </a:r>
            <a:r>
              <a:rPr lang="en-US" dirty="0" smtClean="0"/>
              <a:t> at </a:t>
            </a:r>
            <a:r>
              <a:rPr lang="en-US" dirty="0" err="1" smtClean="0"/>
              <a:t>uchicago.edu</a:t>
            </a:r>
            <a:endParaRPr lang="en-US" dirty="0"/>
          </a:p>
        </p:txBody>
      </p:sp>
      <p:sp>
        <p:nvSpPr>
          <p:cNvPr id="5" name="TextBox 4"/>
          <p:cNvSpPr txBox="1"/>
          <p:nvPr/>
        </p:nvSpPr>
        <p:spPr>
          <a:xfrm>
            <a:off x="7055" y="-7056"/>
            <a:ext cx="1383687" cy="369332"/>
          </a:xfrm>
          <a:prstGeom prst="rect">
            <a:avLst/>
          </a:prstGeom>
          <a:noFill/>
        </p:spPr>
        <p:txBody>
          <a:bodyPr wrap="none" rtlCol="0">
            <a:spAutoFit/>
          </a:bodyPr>
          <a:lstStyle/>
          <a:p>
            <a:r>
              <a:rPr lang="en-US" b="1" dirty="0" smtClean="0"/>
              <a:t>Introduction</a:t>
            </a:r>
          </a:p>
        </p:txBody>
      </p:sp>
    </p:spTree>
    <p:extLst>
      <p:ext uri="{BB962C8B-B14F-4D97-AF65-F5344CB8AC3E}">
        <p14:creationId xmlns:p14="http://schemas.microsoft.com/office/powerpoint/2010/main" val="3024280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788" y="1275288"/>
            <a:ext cx="9038170" cy="2308324"/>
          </a:xfrm>
          <a:prstGeom prst="rect">
            <a:avLst/>
          </a:prstGeom>
        </p:spPr>
        <p:txBody>
          <a:bodyPr wrap="square">
            <a:spAutoFit/>
          </a:bodyPr>
          <a:lstStyle/>
          <a:p>
            <a:r>
              <a:rPr lang="en-US" dirty="0" smtClean="0"/>
              <a:t>Adapted from http://</a:t>
            </a:r>
            <a:r>
              <a:rPr lang="en-US" dirty="0" err="1" smtClean="0"/>
              <a:t>stackoverflow.com</a:t>
            </a:r>
            <a:r>
              <a:rPr lang="en-US" dirty="0" smtClean="0"/>
              <a:t>/questions/23514244/share-folders-from-the-host-mac-os-to-a-guest-linux-system-in-virtualbox</a:t>
            </a:r>
          </a:p>
          <a:p>
            <a:endParaRPr lang="en-US" dirty="0" smtClean="0"/>
          </a:p>
          <a:p>
            <a:pPr marL="342900" indent="-342900">
              <a:buAutoNum type="arabicParenBoth"/>
            </a:pPr>
            <a:r>
              <a:rPr lang="en-US" dirty="0" smtClean="0"/>
              <a:t>With the Virtual Machine powered off and selected in </a:t>
            </a:r>
            <a:r>
              <a:rPr lang="en-US" dirty="0" err="1" smtClean="0"/>
              <a:t>VirtualBox</a:t>
            </a:r>
            <a:r>
              <a:rPr lang="en-US" dirty="0" smtClean="0"/>
              <a:t>, </a:t>
            </a:r>
          </a:p>
          <a:p>
            <a:r>
              <a:rPr lang="en-US" dirty="0" smtClean="0"/>
              <a:t>go to: (2) Machine &gt; Settings &gt; Shared Folders</a:t>
            </a:r>
          </a:p>
          <a:p>
            <a:endParaRPr lang="en-US" dirty="0" smtClean="0"/>
          </a:p>
          <a:p>
            <a:r>
              <a:rPr lang="en-US" dirty="0" smtClean="0"/>
              <a:t>                                </a:t>
            </a:r>
            <a:endParaRPr lang="en-US" dirty="0"/>
          </a:p>
          <a:p>
            <a:endParaRPr lang="en-US" dirty="0"/>
          </a:p>
        </p:txBody>
      </p:sp>
      <p:sp>
        <p:nvSpPr>
          <p:cNvPr id="5" name="TextBox 4"/>
          <p:cNvSpPr txBox="1"/>
          <p:nvPr/>
        </p:nvSpPr>
        <p:spPr>
          <a:xfrm>
            <a:off x="1039353" y="813294"/>
            <a:ext cx="4794101" cy="369332"/>
          </a:xfrm>
          <a:prstGeom prst="rect">
            <a:avLst/>
          </a:prstGeom>
          <a:noFill/>
        </p:spPr>
        <p:txBody>
          <a:bodyPr wrap="none" rtlCol="0">
            <a:spAutoFit/>
          </a:bodyPr>
          <a:lstStyle/>
          <a:p>
            <a:r>
              <a:rPr lang="en-US" dirty="0" smtClean="0"/>
              <a:t>Create a folder shared from host machine to VM:</a:t>
            </a:r>
            <a:endParaRPr lang="en-US" dirty="0"/>
          </a:p>
        </p:txBody>
      </p:sp>
      <p:pic>
        <p:nvPicPr>
          <p:cNvPr id="6" name="Picture 5"/>
          <p:cNvPicPr>
            <a:picLocks noChangeAspect="1"/>
          </p:cNvPicPr>
          <p:nvPr/>
        </p:nvPicPr>
        <p:blipFill>
          <a:blip r:embed="rId2"/>
          <a:stretch>
            <a:fillRect/>
          </a:stretch>
        </p:blipFill>
        <p:spPr>
          <a:xfrm>
            <a:off x="99788" y="4152645"/>
            <a:ext cx="3862954" cy="2104123"/>
          </a:xfrm>
          <a:prstGeom prst="rect">
            <a:avLst/>
          </a:prstGeom>
        </p:spPr>
      </p:pic>
      <p:sp>
        <p:nvSpPr>
          <p:cNvPr id="7" name="Right Arrow 6"/>
          <p:cNvSpPr/>
          <p:nvPr/>
        </p:nvSpPr>
        <p:spPr>
          <a:xfrm rot="5400000">
            <a:off x="433793" y="3500722"/>
            <a:ext cx="99945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108444" y="4185939"/>
            <a:ext cx="5007784" cy="2070829"/>
          </a:xfrm>
          <a:prstGeom prst="rect">
            <a:avLst/>
          </a:prstGeom>
        </p:spPr>
      </p:pic>
      <p:sp>
        <p:nvSpPr>
          <p:cNvPr id="9" name="Right Arrow 8"/>
          <p:cNvSpPr/>
          <p:nvPr/>
        </p:nvSpPr>
        <p:spPr>
          <a:xfrm rot="5020605">
            <a:off x="6796514" y="3287318"/>
            <a:ext cx="1322777"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214370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096" y="1500092"/>
            <a:ext cx="8320511" cy="5355313"/>
          </a:xfrm>
          <a:prstGeom prst="rect">
            <a:avLst/>
          </a:prstGeom>
        </p:spPr>
        <p:txBody>
          <a:bodyPr wrap="square">
            <a:spAutoFit/>
          </a:bodyPr>
          <a:lstStyle/>
          <a:p>
            <a:r>
              <a:rPr lang="en-US" dirty="0" smtClean="0"/>
              <a:t>(3) For “Folder Path”, click the icon to browse for the folder you want to share.</a:t>
            </a:r>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Click “OK” and start the virtual machine again.</a:t>
            </a:r>
          </a:p>
          <a:p>
            <a:endParaRPr lang="en-US" dirty="0" smtClean="0"/>
          </a:p>
        </p:txBody>
      </p:sp>
      <p:pic>
        <p:nvPicPr>
          <p:cNvPr id="3" name="Picture 2"/>
          <p:cNvPicPr>
            <a:picLocks noChangeAspect="1"/>
          </p:cNvPicPr>
          <p:nvPr/>
        </p:nvPicPr>
        <p:blipFill>
          <a:blip r:embed="rId2"/>
          <a:stretch>
            <a:fillRect/>
          </a:stretch>
        </p:blipFill>
        <p:spPr>
          <a:xfrm>
            <a:off x="478062" y="2483001"/>
            <a:ext cx="7008292" cy="4026269"/>
          </a:xfrm>
          <a:prstGeom prst="rect">
            <a:avLst/>
          </a:prstGeom>
        </p:spPr>
      </p:pic>
      <p:sp>
        <p:nvSpPr>
          <p:cNvPr id="4" name="Right Arrow 3"/>
          <p:cNvSpPr/>
          <p:nvPr/>
        </p:nvSpPr>
        <p:spPr>
          <a:xfrm rot="5400000">
            <a:off x="4810666" y="1958312"/>
            <a:ext cx="812445"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39353" y="813294"/>
            <a:ext cx="4794101" cy="369332"/>
          </a:xfrm>
          <a:prstGeom prst="rect">
            <a:avLst/>
          </a:prstGeom>
          <a:noFill/>
        </p:spPr>
        <p:txBody>
          <a:bodyPr wrap="none" rtlCol="0">
            <a:spAutoFit/>
          </a:bodyPr>
          <a:lstStyle/>
          <a:p>
            <a:r>
              <a:rPr lang="en-US" dirty="0" smtClean="0"/>
              <a:t>Create a folder shared from host machine to VM:</a:t>
            </a:r>
            <a:endParaRPr lang="en-US" dirty="0"/>
          </a:p>
        </p:txBody>
      </p:sp>
      <p:sp>
        <p:nvSpPr>
          <p:cNvPr id="8" name="TextBox 7"/>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2094504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44500" y="1361656"/>
            <a:ext cx="8255000" cy="5080000"/>
          </a:xfrm>
          <a:prstGeom prst="rect">
            <a:avLst/>
          </a:prstGeom>
        </p:spPr>
      </p:pic>
      <p:sp>
        <p:nvSpPr>
          <p:cNvPr id="5" name="TextBox 4"/>
          <p:cNvSpPr txBox="1"/>
          <p:nvPr/>
        </p:nvSpPr>
        <p:spPr>
          <a:xfrm>
            <a:off x="296955" y="493702"/>
            <a:ext cx="7682324" cy="923330"/>
          </a:xfrm>
          <a:prstGeom prst="rect">
            <a:avLst/>
          </a:prstGeom>
          <a:noFill/>
        </p:spPr>
        <p:txBody>
          <a:bodyPr wrap="none" rtlCol="0">
            <a:spAutoFit/>
          </a:bodyPr>
          <a:lstStyle/>
          <a:p>
            <a:r>
              <a:rPr lang="en-US" dirty="0" smtClean="0"/>
              <a:t>(4) While you are in the settings – click on the general tab and click on advanced</a:t>
            </a:r>
          </a:p>
          <a:p>
            <a:r>
              <a:rPr lang="en-US" dirty="0" smtClean="0"/>
              <a:t>Change the “Shared Clipboard” setting to “Bidirectional”</a:t>
            </a:r>
          </a:p>
          <a:p>
            <a:r>
              <a:rPr lang="en-US" dirty="0" smtClean="0"/>
              <a:t>Change the “</a:t>
            </a:r>
            <a:r>
              <a:rPr lang="en-US" dirty="0" err="1" smtClean="0"/>
              <a:t>Drag’n’Drop</a:t>
            </a:r>
            <a:r>
              <a:rPr lang="en-US" dirty="0" smtClean="0"/>
              <a:t>” setting to “Bidirectional”</a:t>
            </a:r>
            <a:endParaRPr lang="en-US" dirty="0"/>
          </a:p>
        </p:txBody>
      </p:sp>
      <p:sp>
        <p:nvSpPr>
          <p:cNvPr id="7" name="Right Arrow 6"/>
          <p:cNvSpPr/>
          <p:nvPr/>
        </p:nvSpPr>
        <p:spPr>
          <a:xfrm rot="16200000">
            <a:off x="3493992" y="2854291"/>
            <a:ext cx="55206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6200000">
            <a:off x="544161" y="2302227"/>
            <a:ext cx="55206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3930709" y="3518176"/>
            <a:ext cx="552063" cy="270544"/>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0800000">
            <a:off x="3930709" y="3891725"/>
            <a:ext cx="552063" cy="270544"/>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9919398">
            <a:off x="7315978" y="6101598"/>
            <a:ext cx="55206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524544" y="6523399"/>
            <a:ext cx="1499441" cy="369332"/>
          </a:xfrm>
          <a:prstGeom prst="rect">
            <a:avLst/>
          </a:prstGeom>
          <a:noFill/>
        </p:spPr>
        <p:txBody>
          <a:bodyPr wrap="none" rtlCol="0">
            <a:spAutoFit/>
          </a:bodyPr>
          <a:lstStyle/>
          <a:p>
            <a:r>
              <a:rPr lang="en-US" dirty="0" smtClean="0"/>
              <a:t>(5) Click on ok</a:t>
            </a:r>
            <a:endParaRPr lang="en-US" dirty="0"/>
          </a:p>
        </p:txBody>
      </p:sp>
      <p:sp>
        <p:nvSpPr>
          <p:cNvPr id="14" name="TextBox 13"/>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384349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05273" y="4044009"/>
            <a:ext cx="5947445" cy="712516"/>
          </a:xfrm>
          <a:prstGeom prst="rect">
            <a:avLst/>
          </a:prstGeom>
        </p:spPr>
      </p:pic>
      <p:pic>
        <p:nvPicPr>
          <p:cNvPr id="11" name="Picture 10"/>
          <p:cNvPicPr>
            <a:picLocks noChangeAspect="1"/>
          </p:cNvPicPr>
          <p:nvPr/>
        </p:nvPicPr>
        <p:blipFill>
          <a:blip r:embed="rId3"/>
          <a:stretch>
            <a:fillRect/>
          </a:stretch>
        </p:blipFill>
        <p:spPr>
          <a:xfrm>
            <a:off x="155976" y="3922608"/>
            <a:ext cx="2548567" cy="1470782"/>
          </a:xfrm>
          <a:prstGeom prst="rect">
            <a:avLst/>
          </a:prstGeom>
        </p:spPr>
      </p:pic>
      <p:pic>
        <p:nvPicPr>
          <p:cNvPr id="3" name="Picture 2"/>
          <p:cNvPicPr>
            <a:picLocks noChangeAspect="1"/>
          </p:cNvPicPr>
          <p:nvPr/>
        </p:nvPicPr>
        <p:blipFill>
          <a:blip r:embed="rId4"/>
          <a:stretch>
            <a:fillRect/>
          </a:stretch>
        </p:blipFill>
        <p:spPr>
          <a:xfrm>
            <a:off x="0" y="1182626"/>
            <a:ext cx="4617457" cy="2653630"/>
          </a:xfrm>
          <a:prstGeom prst="rect">
            <a:avLst/>
          </a:prstGeom>
        </p:spPr>
      </p:pic>
      <p:sp>
        <p:nvSpPr>
          <p:cNvPr id="4" name="Right Arrow 3"/>
          <p:cNvSpPr/>
          <p:nvPr/>
        </p:nvSpPr>
        <p:spPr>
          <a:xfrm rot="16200000">
            <a:off x="2604034" y="2348070"/>
            <a:ext cx="812445"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50083" y="3078459"/>
            <a:ext cx="1849635" cy="369332"/>
          </a:xfrm>
          <a:prstGeom prst="rect">
            <a:avLst/>
          </a:prstGeom>
          <a:solidFill>
            <a:schemeClr val="bg1"/>
          </a:solidFill>
        </p:spPr>
        <p:txBody>
          <a:bodyPr wrap="none" rtlCol="0">
            <a:spAutoFit/>
          </a:bodyPr>
          <a:lstStyle/>
          <a:p>
            <a:r>
              <a:rPr lang="en-US" dirty="0" smtClean="0"/>
              <a:t>(4) Select “Other”</a:t>
            </a:r>
            <a:endParaRPr lang="en-US" dirty="0"/>
          </a:p>
        </p:txBody>
      </p:sp>
      <p:sp>
        <p:nvSpPr>
          <p:cNvPr id="6" name="TextBox 5"/>
          <p:cNvSpPr txBox="1"/>
          <p:nvPr/>
        </p:nvSpPr>
        <p:spPr>
          <a:xfrm>
            <a:off x="4732880" y="1911073"/>
            <a:ext cx="4042543" cy="646331"/>
          </a:xfrm>
          <a:prstGeom prst="rect">
            <a:avLst/>
          </a:prstGeom>
          <a:solidFill>
            <a:schemeClr val="bg1"/>
          </a:solidFill>
        </p:spPr>
        <p:txBody>
          <a:bodyPr wrap="none" rtlCol="0">
            <a:spAutoFit/>
          </a:bodyPr>
          <a:lstStyle/>
          <a:p>
            <a:r>
              <a:rPr lang="en-US" dirty="0" smtClean="0"/>
              <a:t>(5) Then select the path to the folder you</a:t>
            </a:r>
          </a:p>
          <a:p>
            <a:r>
              <a:rPr lang="en-US" dirty="0" smtClean="0"/>
              <a:t>want to share on your local machine:</a:t>
            </a:r>
            <a:endParaRPr lang="en-US" dirty="0"/>
          </a:p>
        </p:txBody>
      </p:sp>
      <p:sp>
        <p:nvSpPr>
          <p:cNvPr id="7" name="Right Arrow 6"/>
          <p:cNvSpPr/>
          <p:nvPr/>
        </p:nvSpPr>
        <p:spPr>
          <a:xfrm rot="7259039">
            <a:off x="3862917" y="3252691"/>
            <a:ext cx="2222847"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39353" y="813294"/>
            <a:ext cx="4794101" cy="369332"/>
          </a:xfrm>
          <a:prstGeom prst="rect">
            <a:avLst/>
          </a:prstGeom>
          <a:noFill/>
        </p:spPr>
        <p:txBody>
          <a:bodyPr wrap="none" rtlCol="0">
            <a:spAutoFit/>
          </a:bodyPr>
          <a:lstStyle/>
          <a:p>
            <a:r>
              <a:rPr lang="en-US" dirty="0" smtClean="0"/>
              <a:t>Create a folder shared from host machine to VM:</a:t>
            </a:r>
            <a:endParaRPr lang="en-US" dirty="0"/>
          </a:p>
        </p:txBody>
      </p:sp>
      <p:sp>
        <p:nvSpPr>
          <p:cNvPr id="12" name="Right Arrow 11"/>
          <p:cNvSpPr/>
          <p:nvPr/>
        </p:nvSpPr>
        <p:spPr>
          <a:xfrm rot="18341941">
            <a:off x="77663" y="4906846"/>
            <a:ext cx="1161653" cy="317687"/>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0804" y="6257073"/>
            <a:ext cx="3633740" cy="646331"/>
          </a:xfrm>
          <a:prstGeom prst="rect">
            <a:avLst/>
          </a:prstGeom>
          <a:noFill/>
        </p:spPr>
        <p:txBody>
          <a:bodyPr wrap="none" rtlCol="0">
            <a:spAutoFit/>
          </a:bodyPr>
          <a:lstStyle/>
          <a:p>
            <a:r>
              <a:rPr lang="en-US" dirty="0" smtClean="0"/>
              <a:t>(7) Check the “auto mount” box, and</a:t>
            </a:r>
          </a:p>
          <a:p>
            <a:r>
              <a:rPr lang="en-US" dirty="0"/>
              <a:t>t</a:t>
            </a:r>
            <a:r>
              <a:rPr lang="en-US" dirty="0" smtClean="0"/>
              <a:t>hen click “ok”</a:t>
            </a:r>
            <a:endParaRPr lang="en-US" dirty="0"/>
          </a:p>
        </p:txBody>
      </p:sp>
      <p:sp>
        <p:nvSpPr>
          <p:cNvPr id="15" name="Right Arrow 14"/>
          <p:cNvSpPr/>
          <p:nvPr/>
        </p:nvSpPr>
        <p:spPr>
          <a:xfrm rot="18068199">
            <a:off x="-96641" y="5498345"/>
            <a:ext cx="1506658" cy="317687"/>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19769728">
            <a:off x="141226" y="5608428"/>
            <a:ext cx="2001194" cy="317687"/>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804" y="5532227"/>
            <a:ext cx="4572000" cy="646331"/>
          </a:xfrm>
          <a:prstGeom prst="rect">
            <a:avLst/>
          </a:prstGeom>
          <a:solidFill>
            <a:schemeClr val="bg1"/>
          </a:solidFill>
        </p:spPr>
        <p:txBody>
          <a:bodyPr>
            <a:spAutoFit/>
          </a:bodyPr>
          <a:lstStyle/>
          <a:p>
            <a:r>
              <a:rPr lang="en-US" dirty="0" smtClean="0"/>
              <a:t>(6) For “Folder Name”, enter a name to describe the share – or just use the default</a:t>
            </a:r>
          </a:p>
        </p:txBody>
      </p:sp>
      <p:sp>
        <p:nvSpPr>
          <p:cNvPr id="17" name="TextBox 16"/>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346573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353" y="813294"/>
            <a:ext cx="4794101" cy="369332"/>
          </a:xfrm>
          <a:prstGeom prst="rect">
            <a:avLst/>
          </a:prstGeom>
          <a:noFill/>
        </p:spPr>
        <p:txBody>
          <a:bodyPr wrap="none" rtlCol="0">
            <a:spAutoFit/>
          </a:bodyPr>
          <a:lstStyle/>
          <a:p>
            <a:r>
              <a:rPr lang="en-US" dirty="0" smtClean="0"/>
              <a:t>Create a folder shared from host machine to VM:</a:t>
            </a:r>
            <a:endParaRPr lang="en-US" dirty="0"/>
          </a:p>
        </p:txBody>
      </p:sp>
      <p:sp>
        <p:nvSpPr>
          <p:cNvPr id="9" name="TextBox 8"/>
          <p:cNvSpPr txBox="1"/>
          <p:nvPr/>
        </p:nvSpPr>
        <p:spPr>
          <a:xfrm>
            <a:off x="278780" y="1431073"/>
            <a:ext cx="6906195" cy="923330"/>
          </a:xfrm>
          <a:prstGeom prst="rect">
            <a:avLst/>
          </a:prstGeom>
          <a:noFill/>
        </p:spPr>
        <p:txBody>
          <a:bodyPr wrap="none" rtlCol="0">
            <a:spAutoFit/>
          </a:bodyPr>
          <a:lstStyle/>
          <a:p>
            <a:r>
              <a:rPr lang="en-US" dirty="0" smtClean="0"/>
              <a:t>(8) Start the VM</a:t>
            </a:r>
          </a:p>
          <a:p>
            <a:r>
              <a:rPr lang="en-US" dirty="0" smtClean="0"/>
              <a:t>(9) Open a terminal</a:t>
            </a:r>
          </a:p>
          <a:p>
            <a:r>
              <a:rPr lang="en-US" dirty="0" smtClean="0"/>
              <a:t>(10) Type “</a:t>
            </a:r>
            <a:r>
              <a:rPr lang="en-US" dirty="0" err="1" smtClean="0"/>
              <a:t>df</a:t>
            </a:r>
            <a:r>
              <a:rPr lang="en-US" dirty="0" smtClean="0"/>
              <a:t>” and press enter and you will something like the following</a:t>
            </a:r>
            <a:endParaRPr lang="en-US" dirty="0"/>
          </a:p>
        </p:txBody>
      </p:sp>
      <p:pic>
        <p:nvPicPr>
          <p:cNvPr id="10" name="Picture 9"/>
          <p:cNvPicPr>
            <a:picLocks noChangeAspect="1"/>
          </p:cNvPicPr>
          <p:nvPr/>
        </p:nvPicPr>
        <p:blipFill>
          <a:blip r:embed="rId2"/>
          <a:stretch>
            <a:fillRect/>
          </a:stretch>
        </p:blipFill>
        <p:spPr>
          <a:xfrm>
            <a:off x="278780" y="2442221"/>
            <a:ext cx="5711902" cy="2767971"/>
          </a:xfrm>
          <a:prstGeom prst="rect">
            <a:avLst/>
          </a:prstGeom>
        </p:spPr>
      </p:pic>
      <p:pic>
        <p:nvPicPr>
          <p:cNvPr id="11" name="Picture 10"/>
          <p:cNvPicPr>
            <a:picLocks noChangeAspect="1"/>
          </p:cNvPicPr>
          <p:nvPr/>
        </p:nvPicPr>
        <p:blipFill>
          <a:blip r:embed="rId3"/>
          <a:stretch>
            <a:fillRect/>
          </a:stretch>
        </p:blipFill>
        <p:spPr>
          <a:xfrm>
            <a:off x="106249" y="5830229"/>
            <a:ext cx="7835900" cy="203200"/>
          </a:xfrm>
          <a:prstGeom prst="rect">
            <a:avLst/>
          </a:prstGeom>
        </p:spPr>
      </p:pic>
      <p:cxnSp>
        <p:nvCxnSpPr>
          <p:cNvPr id="13" name="Straight Connector 12"/>
          <p:cNvCxnSpPr>
            <a:stCxn id="11" idx="1"/>
          </p:cNvCxnSpPr>
          <p:nvPr/>
        </p:nvCxnSpPr>
        <p:spPr>
          <a:xfrm flipV="1">
            <a:off x="106249" y="4733073"/>
            <a:ext cx="823019" cy="11987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3"/>
          </p:cNvCxnSpPr>
          <p:nvPr/>
        </p:nvCxnSpPr>
        <p:spPr>
          <a:xfrm flipH="1" flipV="1">
            <a:off x="5089911" y="4733073"/>
            <a:ext cx="2852238" cy="1198756"/>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740529" y="5977675"/>
            <a:ext cx="2428870" cy="369332"/>
          </a:xfrm>
          <a:prstGeom prst="rect">
            <a:avLst/>
          </a:prstGeom>
          <a:noFill/>
        </p:spPr>
        <p:txBody>
          <a:bodyPr wrap="none" rtlCol="0">
            <a:spAutoFit/>
          </a:bodyPr>
          <a:lstStyle/>
          <a:p>
            <a:r>
              <a:rPr lang="en-US" dirty="0" smtClean="0"/>
              <a:t>This is the shared folder</a:t>
            </a:r>
            <a:endParaRPr lang="en-US" dirty="0"/>
          </a:p>
        </p:txBody>
      </p:sp>
      <p:sp>
        <p:nvSpPr>
          <p:cNvPr id="12" name="TextBox 11"/>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380383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9353" y="813294"/>
            <a:ext cx="4794101" cy="369332"/>
          </a:xfrm>
          <a:prstGeom prst="rect">
            <a:avLst/>
          </a:prstGeom>
          <a:noFill/>
        </p:spPr>
        <p:txBody>
          <a:bodyPr wrap="none" rtlCol="0">
            <a:spAutoFit/>
          </a:bodyPr>
          <a:lstStyle/>
          <a:p>
            <a:r>
              <a:rPr lang="en-US" dirty="0" smtClean="0"/>
              <a:t>Create a folder shared from host machine to VM:</a:t>
            </a:r>
            <a:endParaRPr lang="en-US" dirty="0"/>
          </a:p>
        </p:txBody>
      </p:sp>
      <p:sp>
        <p:nvSpPr>
          <p:cNvPr id="4" name="TextBox 3"/>
          <p:cNvSpPr txBox="1"/>
          <p:nvPr/>
        </p:nvSpPr>
        <p:spPr>
          <a:xfrm>
            <a:off x="749610" y="1208548"/>
            <a:ext cx="8686993" cy="5078314"/>
          </a:xfrm>
          <a:prstGeom prst="rect">
            <a:avLst/>
          </a:prstGeom>
          <a:noFill/>
        </p:spPr>
        <p:txBody>
          <a:bodyPr wrap="none" rtlCol="0">
            <a:spAutoFit/>
          </a:bodyPr>
          <a:lstStyle/>
          <a:p>
            <a:r>
              <a:rPr lang="en-US" dirty="0" smtClean="0"/>
              <a:t>(11) Give your user full access to the shared folder by typing this in the terminal</a:t>
            </a:r>
          </a:p>
          <a:p>
            <a:pPr marL="342900" indent="-342900">
              <a:buAutoNum type="arabicParenBoth"/>
            </a:pPr>
            <a:endParaRPr lang="en-US" dirty="0"/>
          </a:p>
          <a:p>
            <a:r>
              <a:rPr lang="en-US" dirty="0" smtClean="0"/>
              <a:t>     </a:t>
            </a:r>
            <a:r>
              <a:rPr lang="en-US" dirty="0" err="1" smtClean="0"/>
              <a:t>sudo</a:t>
            </a:r>
            <a:r>
              <a:rPr lang="en-US" dirty="0" smtClean="0"/>
              <a:t> </a:t>
            </a:r>
            <a:r>
              <a:rPr lang="en-US" dirty="0" err="1" smtClean="0"/>
              <a:t>chown</a:t>
            </a:r>
            <a:r>
              <a:rPr lang="en-US" dirty="0" smtClean="0"/>
              <a:t> -R </a:t>
            </a:r>
            <a:r>
              <a:rPr lang="en-US" dirty="0" err="1" smtClean="0"/>
              <a:t>yourusername:yourusername</a:t>
            </a:r>
            <a:r>
              <a:rPr lang="en-US" dirty="0" smtClean="0"/>
              <a:t> /FOLDER/</a:t>
            </a:r>
          </a:p>
          <a:p>
            <a:endParaRPr lang="en-US" dirty="0"/>
          </a:p>
          <a:p>
            <a:r>
              <a:rPr lang="en-US" dirty="0" smtClean="0"/>
              <a:t>For my VM username ( </a:t>
            </a:r>
            <a:r>
              <a:rPr lang="en-US" dirty="0" err="1" smtClean="0"/>
              <a:t>kevin</a:t>
            </a:r>
            <a:r>
              <a:rPr lang="en-US" dirty="0" smtClean="0"/>
              <a:t> ) and FOLDER ( /media/</a:t>
            </a:r>
            <a:r>
              <a:rPr lang="en-US" dirty="0" err="1" smtClean="0"/>
              <a:t>sf_VM_share</a:t>
            </a:r>
            <a:r>
              <a:rPr lang="en-US" dirty="0" smtClean="0"/>
              <a:t>/ ) the command</a:t>
            </a:r>
          </a:p>
          <a:p>
            <a:r>
              <a:rPr lang="en-US" dirty="0" smtClean="0"/>
              <a:t>will look like this</a:t>
            </a:r>
          </a:p>
          <a:p>
            <a:endParaRPr lang="en-US" dirty="0"/>
          </a:p>
          <a:p>
            <a:endParaRPr lang="en-US" dirty="0" smtClean="0"/>
          </a:p>
          <a:p>
            <a:endParaRPr lang="en-US" dirty="0"/>
          </a:p>
          <a:p>
            <a:endParaRPr lang="en-US" dirty="0"/>
          </a:p>
          <a:p>
            <a:r>
              <a:rPr lang="en-US" dirty="0" smtClean="0"/>
              <a:t>(12) Press enter and then restart the VM with the following command:</a:t>
            </a:r>
          </a:p>
          <a:p>
            <a:r>
              <a:rPr lang="en-US" dirty="0" smtClean="0"/>
              <a:t>     </a:t>
            </a:r>
            <a:r>
              <a:rPr lang="en-US" dirty="0" err="1" smtClean="0"/>
              <a:t>sudo</a:t>
            </a:r>
            <a:r>
              <a:rPr lang="en-US" dirty="0" smtClean="0"/>
              <a:t> reboot</a:t>
            </a:r>
          </a:p>
          <a:p>
            <a:endParaRPr lang="en-US" dirty="0"/>
          </a:p>
          <a:p>
            <a:r>
              <a:rPr lang="en-US" dirty="0" smtClean="0"/>
              <a:t>(13) Open a terminal and enter a command like this to create a link to the shared directory</a:t>
            </a:r>
          </a:p>
          <a:p>
            <a:r>
              <a:rPr lang="en-US" dirty="0" smtClean="0"/>
              <a:t>on the desktop in your virtual machine</a:t>
            </a:r>
          </a:p>
          <a:p>
            <a:r>
              <a:rPr lang="en-US" dirty="0"/>
              <a:t> </a:t>
            </a:r>
            <a:r>
              <a:rPr lang="en-US" dirty="0" smtClean="0"/>
              <a:t>    </a:t>
            </a:r>
            <a:r>
              <a:rPr lang="en-US" dirty="0" err="1"/>
              <a:t>ln</a:t>
            </a:r>
            <a:r>
              <a:rPr lang="en-US" dirty="0"/>
              <a:t> -s </a:t>
            </a:r>
            <a:r>
              <a:rPr lang="en-US" dirty="0" smtClean="0"/>
              <a:t>/FOLDER/ </a:t>
            </a:r>
            <a:r>
              <a:rPr lang="en-US" dirty="0"/>
              <a:t>/home/</a:t>
            </a:r>
            <a:r>
              <a:rPr lang="en-US" dirty="0" err="1"/>
              <a:t>yourusername</a:t>
            </a:r>
            <a:r>
              <a:rPr lang="en-US" dirty="0"/>
              <a:t>/Desktop/</a:t>
            </a:r>
            <a:r>
              <a:rPr lang="en-US" dirty="0" err="1"/>
              <a:t>VM_share</a:t>
            </a:r>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1158490" y="2879701"/>
            <a:ext cx="6845610" cy="1188708"/>
          </a:xfrm>
          <a:prstGeom prst="rect">
            <a:avLst/>
          </a:prstGeom>
        </p:spPr>
      </p:pic>
      <p:pic>
        <p:nvPicPr>
          <p:cNvPr id="6" name="Picture 5"/>
          <p:cNvPicPr>
            <a:picLocks noChangeAspect="1"/>
          </p:cNvPicPr>
          <p:nvPr/>
        </p:nvPicPr>
        <p:blipFill>
          <a:blip r:embed="rId4"/>
          <a:stretch>
            <a:fillRect/>
          </a:stretch>
        </p:blipFill>
        <p:spPr>
          <a:xfrm>
            <a:off x="1220436" y="5703730"/>
            <a:ext cx="4751659" cy="362031"/>
          </a:xfrm>
          <a:prstGeom prst="rect">
            <a:avLst/>
          </a:prstGeom>
        </p:spPr>
      </p:pic>
      <p:sp>
        <p:nvSpPr>
          <p:cNvPr id="7" name="TextBox 6"/>
          <p:cNvSpPr txBox="1"/>
          <p:nvPr/>
        </p:nvSpPr>
        <p:spPr>
          <a:xfrm>
            <a:off x="830146" y="6157951"/>
            <a:ext cx="5717543" cy="646331"/>
          </a:xfrm>
          <a:prstGeom prst="rect">
            <a:avLst/>
          </a:prstGeom>
          <a:noFill/>
        </p:spPr>
        <p:txBody>
          <a:bodyPr wrap="none" rtlCol="0">
            <a:spAutoFit/>
          </a:bodyPr>
          <a:lstStyle/>
          <a:p>
            <a:r>
              <a:rPr lang="en-US" dirty="0" smtClean="0"/>
              <a:t>This will create a link to the shared folder on the desktop</a:t>
            </a:r>
          </a:p>
          <a:p>
            <a:r>
              <a:rPr lang="en-US" dirty="0" smtClean="0"/>
              <a:t>The link is to /media/</a:t>
            </a:r>
            <a:r>
              <a:rPr lang="en-US" dirty="0" err="1" smtClean="0"/>
              <a:t>sf_VM_share</a:t>
            </a:r>
            <a:r>
              <a:rPr lang="en-US" dirty="0" smtClean="0"/>
              <a:t>, but is called </a:t>
            </a:r>
            <a:r>
              <a:rPr lang="en-US" dirty="0" err="1" smtClean="0"/>
              <a:t>VM_share</a:t>
            </a:r>
            <a:r>
              <a:rPr lang="en-US" dirty="0"/>
              <a:t>:</a:t>
            </a:r>
          </a:p>
        </p:txBody>
      </p:sp>
      <p:pic>
        <p:nvPicPr>
          <p:cNvPr id="8" name="Picture 7"/>
          <p:cNvPicPr>
            <a:picLocks noChangeAspect="1"/>
          </p:cNvPicPr>
          <p:nvPr/>
        </p:nvPicPr>
        <p:blipFill>
          <a:blip r:embed="rId5"/>
          <a:stretch>
            <a:fillRect/>
          </a:stretch>
        </p:blipFill>
        <p:spPr>
          <a:xfrm>
            <a:off x="6734096" y="5232105"/>
            <a:ext cx="1988943" cy="1459865"/>
          </a:xfrm>
          <a:prstGeom prst="rect">
            <a:avLst/>
          </a:prstGeom>
        </p:spPr>
      </p:pic>
      <p:sp>
        <p:nvSpPr>
          <p:cNvPr id="9" name="TextBox 8"/>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4108800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6783" y="2193073"/>
            <a:ext cx="8284765" cy="2585323"/>
          </a:xfrm>
          <a:prstGeom prst="rect">
            <a:avLst/>
          </a:prstGeom>
          <a:noFill/>
        </p:spPr>
        <p:txBody>
          <a:bodyPr wrap="none" rtlCol="0">
            <a:spAutoFit/>
          </a:bodyPr>
          <a:lstStyle/>
          <a:p>
            <a:r>
              <a:rPr lang="en-US" dirty="0" smtClean="0"/>
              <a:t>Now you have an </a:t>
            </a:r>
            <a:r>
              <a:rPr lang="en-US" dirty="0" err="1" smtClean="0"/>
              <a:t>ubuntu</a:t>
            </a:r>
            <a:r>
              <a:rPr lang="en-US" dirty="0" smtClean="0"/>
              <a:t> virtual machine that you can use to easily interact with </a:t>
            </a:r>
          </a:p>
          <a:p>
            <a:r>
              <a:rPr lang="en-US" dirty="0" err="1" smtClean="0"/>
              <a:t>Bionimbus</a:t>
            </a:r>
            <a:r>
              <a:rPr lang="en-US" dirty="0" smtClean="0"/>
              <a:t>/PDC.</a:t>
            </a:r>
          </a:p>
          <a:p>
            <a:endParaRPr lang="en-US" dirty="0"/>
          </a:p>
          <a:p>
            <a:r>
              <a:rPr lang="en-US" dirty="0" smtClean="0"/>
              <a:t>Using the shared folder, you can move files back and forth between the </a:t>
            </a:r>
          </a:p>
          <a:p>
            <a:r>
              <a:rPr lang="en-US" dirty="0" smtClean="0"/>
              <a:t>virtual machine and the host machine it is running on.</a:t>
            </a:r>
          </a:p>
          <a:p>
            <a:endParaRPr lang="en-US" dirty="0"/>
          </a:p>
          <a:p>
            <a:r>
              <a:rPr lang="en-US" dirty="0" smtClean="0"/>
              <a:t>Read the </a:t>
            </a:r>
            <a:r>
              <a:rPr lang="en-US" dirty="0" err="1" smtClean="0"/>
              <a:t>virtualbox</a:t>
            </a:r>
            <a:r>
              <a:rPr lang="en-US" dirty="0" smtClean="0"/>
              <a:t> documentation to see how you can create a snapshot of this image</a:t>
            </a:r>
          </a:p>
          <a:p>
            <a:r>
              <a:rPr lang="en-US" dirty="0" smtClean="0"/>
              <a:t>to share with colleagues so you all can work from identical starting environments</a:t>
            </a:r>
          </a:p>
          <a:p>
            <a:endParaRPr lang="en-US" dirty="0" smtClean="0"/>
          </a:p>
        </p:txBody>
      </p:sp>
      <p:sp>
        <p:nvSpPr>
          <p:cNvPr id="4" name="TextBox 3"/>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219707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01910"/>
            <a:ext cx="9144000" cy="4456090"/>
          </a:xfrm>
          <a:prstGeom prst="rect">
            <a:avLst/>
          </a:prstGeom>
        </p:spPr>
      </p:pic>
      <p:sp>
        <p:nvSpPr>
          <p:cNvPr id="4" name="Left Arrow 3"/>
          <p:cNvSpPr/>
          <p:nvPr/>
        </p:nvSpPr>
        <p:spPr>
          <a:xfrm rot="5400000">
            <a:off x="3198887" y="3119913"/>
            <a:ext cx="504721" cy="382639"/>
          </a:xfrm>
          <a:prstGeom prst="leftArrow">
            <a:avLst/>
          </a:prstGeom>
          <a:noFill/>
          <a:ln>
            <a:noFill/>
          </a:ln>
          <a:effectLst>
            <a:outerShdw blurRad="40000" dist="23000" dir="5400000" rotWithShape="0">
              <a:srgbClr val="0000FF">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065176" y="3659257"/>
            <a:ext cx="3107040" cy="369332"/>
          </a:xfrm>
          <a:prstGeom prst="rect">
            <a:avLst/>
          </a:prstGeom>
          <a:solidFill>
            <a:schemeClr val="bg1"/>
          </a:solidFill>
        </p:spPr>
        <p:txBody>
          <a:bodyPr wrap="none" rtlCol="0">
            <a:spAutoFit/>
          </a:bodyPr>
          <a:lstStyle/>
          <a:p>
            <a:r>
              <a:rPr lang="en-US" dirty="0" smtClean="0"/>
              <a:t>(1) Click on “Access &amp; Security”</a:t>
            </a:r>
            <a:endParaRPr lang="en-US" dirty="0"/>
          </a:p>
        </p:txBody>
      </p:sp>
      <p:sp>
        <p:nvSpPr>
          <p:cNvPr id="7" name="Right Arrow 6"/>
          <p:cNvSpPr/>
          <p:nvPr/>
        </p:nvSpPr>
        <p:spPr>
          <a:xfrm rot="16200000">
            <a:off x="2930630" y="3076436"/>
            <a:ext cx="812445"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775561" y="349061"/>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b="1" dirty="0" smtClean="0"/>
              <a:t>How to create </a:t>
            </a:r>
            <a:r>
              <a:rPr lang="en-US" b="1" dirty="0" err="1" smtClean="0"/>
              <a:t>ssh</a:t>
            </a:r>
            <a:r>
              <a:rPr lang="en-US" b="1" dirty="0" smtClean="0"/>
              <a:t> keys for use on the </a:t>
            </a:r>
            <a:r>
              <a:rPr lang="en-US" b="1" dirty="0" err="1" smtClean="0"/>
              <a:t>headnode</a:t>
            </a:r>
            <a:r>
              <a:rPr lang="en-US" b="1" dirty="0"/>
              <a:t> </a:t>
            </a:r>
            <a:r>
              <a:rPr lang="en-US" b="1" dirty="0" smtClean="0"/>
              <a:t>and your VMs</a:t>
            </a:r>
          </a:p>
          <a:p>
            <a:pPr marL="285750" indent="-285750">
              <a:buFontTx/>
              <a:buChar char="-"/>
            </a:pPr>
            <a:r>
              <a:rPr lang="en-US" dirty="0" smtClean="0"/>
              <a:t>How to create a configuration file to log into the </a:t>
            </a:r>
            <a:r>
              <a:rPr lang="en-US" dirty="0" err="1" smtClean="0"/>
              <a:t>headnode</a:t>
            </a:r>
            <a:r>
              <a:rPr lang="en-US" dirty="0"/>
              <a:t> </a:t>
            </a:r>
            <a:r>
              <a:rPr lang="en-US" dirty="0" smtClean="0"/>
              <a:t>and/or VMs  easily</a:t>
            </a:r>
          </a:p>
          <a:p>
            <a:pPr marL="285750" indent="-285750">
              <a:buFontTx/>
              <a:buChar char="-"/>
            </a:pPr>
            <a:r>
              <a:rPr lang="en-US" dirty="0" smtClean="0"/>
              <a:t>How to spin up VMs</a:t>
            </a:r>
          </a:p>
          <a:p>
            <a:pPr marL="285750" indent="-285750">
              <a:buFontTx/>
              <a:buChar char="-"/>
            </a:pPr>
            <a:r>
              <a:rPr lang="en-US" dirty="0" smtClean="0"/>
              <a:t>How to obtain your </a:t>
            </a:r>
            <a:r>
              <a:rPr lang="en-US" dirty="0" err="1" smtClean="0"/>
              <a:t>objectstore</a:t>
            </a:r>
            <a:r>
              <a:rPr lang="en-US" dirty="0"/>
              <a:t> </a:t>
            </a:r>
            <a:r>
              <a:rPr lang="en-US" dirty="0" smtClean="0"/>
              <a:t>credentials from the </a:t>
            </a:r>
            <a:r>
              <a:rPr lang="en-US" dirty="0" err="1" smtClean="0"/>
              <a:t>headnode</a:t>
            </a:r>
            <a:endParaRPr lang="en-US" dirty="0"/>
          </a:p>
          <a:p>
            <a:pPr marL="285750" indent="-285750">
              <a:buFontTx/>
              <a:buChar char="-"/>
            </a:pPr>
            <a:r>
              <a:rPr lang="en-US" dirty="0" smtClean="0"/>
              <a:t>How to use your </a:t>
            </a:r>
            <a:r>
              <a:rPr lang="en-US" dirty="0" err="1" smtClean="0"/>
              <a:t>objectstore</a:t>
            </a:r>
            <a:r>
              <a:rPr lang="en-US" dirty="0"/>
              <a:t> </a:t>
            </a:r>
            <a:r>
              <a:rPr lang="en-US" dirty="0" smtClean="0"/>
              <a:t>credentials to access the </a:t>
            </a:r>
            <a:r>
              <a:rPr lang="en-US" dirty="0" err="1" smtClean="0"/>
              <a:t>objectstore</a:t>
            </a:r>
            <a:endParaRPr lang="en-US" dirty="0"/>
          </a:p>
        </p:txBody>
      </p:sp>
      <p:sp>
        <p:nvSpPr>
          <p:cNvPr id="9" name="TextBox 8"/>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3125686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8010"/>
            <a:ext cx="9144000" cy="1484923"/>
          </a:xfrm>
          <a:prstGeom prst="rect">
            <a:avLst/>
          </a:prstGeom>
          <a:solidFill>
            <a:srgbClr val="0000FF"/>
          </a:solidFill>
        </p:spPr>
      </p:pic>
      <p:sp>
        <p:nvSpPr>
          <p:cNvPr id="4" name="TextBox 3"/>
          <p:cNvSpPr txBox="1"/>
          <p:nvPr/>
        </p:nvSpPr>
        <p:spPr>
          <a:xfrm>
            <a:off x="146532" y="3244595"/>
            <a:ext cx="5407149" cy="2031325"/>
          </a:xfrm>
          <a:prstGeom prst="rect">
            <a:avLst/>
          </a:prstGeom>
          <a:noFill/>
        </p:spPr>
        <p:txBody>
          <a:bodyPr wrap="none" rtlCol="0">
            <a:spAutoFit/>
          </a:bodyPr>
          <a:lstStyle/>
          <a:p>
            <a:r>
              <a:rPr lang="en-US" i="1" dirty="0" smtClean="0"/>
              <a:t>You will create two </a:t>
            </a:r>
            <a:r>
              <a:rPr lang="en-US" i="1" dirty="0" err="1" smtClean="0"/>
              <a:t>ssh</a:t>
            </a:r>
            <a:r>
              <a:rPr lang="en-US" i="1" dirty="0" smtClean="0"/>
              <a:t> key pairs.</a:t>
            </a:r>
          </a:p>
          <a:p>
            <a:r>
              <a:rPr lang="en-US" i="1" dirty="0" smtClean="0"/>
              <a:t>One for access to the </a:t>
            </a:r>
            <a:r>
              <a:rPr lang="en-US" i="1" dirty="0" err="1" smtClean="0"/>
              <a:t>headnode</a:t>
            </a:r>
            <a:r>
              <a:rPr lang="en-US" i="1" dirty="0" smtClean="0"/>
              <a:t>.</a:t>
            </a:r>
          </a:p>
          <a:p>
            <a:r>
              <a:rPr lang="en-US" i="1" dirty="0" smtClean="0"/>
              <a:t>The </a:t>
            </a:r>
            <a:r>
              <a:rPr lang="en-US" i="1" smtClean="0"/>
              <a:t>other to </a:t>
            </a:r>
            <a:r>
              <a:rPr lang="en-US" i="1" dirty="0" smtClean="0"/>
              <a:t>access VMs that you create.</a:t>
            </a:r>
            <a:endParaRPr lang="en-US" i="1" dirty="0"/>
          </a:p>
          <a:p>
            <a:endParaRPr lang="en-US" i="1" dirty="0" smtClean="0"/>
          </a:p>
          <a:p>
            <a:r>
              <a:rPr lang="en-US" i="1" dirty="0" smtClean="0"/>
              <a:t>For each key pair, a public (remains on </a:t>
            </a:r>
            <a:r>
              <a:rPr lang="en-US" i="1" dirty="0" err="1" smtClean="0"/>
              <a:t>Bionimbus</a:t>
            </a:r>
            <a:r>
              <a:rPr lang="en-US" i="1" dirty="0" smtClean="0"/>
              <a:t>/PDC)</a:t>
            </a:r>
          </a:p>
          <a:p>
            <a:r>
              <a:rPr lang="en-US" i="1" dirty="0"/>
              <a:t>a</a:t>
            </a:r>
            <a:r>
              <a:rPr lang="en-US" i="1" dirty="0" smtClean="0"/>
              <a:t>nd private(you will download this to your computer)</a:t>
            </a:r>
          </a:p>
          <a:p>
            <a:r>
              <a:rPr lang="en-US" i="1" dirty="0"/>
              <a:t>a</a:t>
            </a:r>
            <a:r>
              <a:rPr lang="en-US" i="1" dirty="0" smtClean="0"/>
              <a:t>re generated</a:t>
            </a:r>
            <a:endParaRPr lang="en-US" i="1" dirty="0"/>
          </a:p>
        </p:txBody>
      </p:sp>
      <p:sp>
        <p:nvSpPr>
          <p:cNvPr id="6" name="TextBox 5"/>
          <p:cNvSpPr txBox="1"/>
          <p:nvPr/>
        </p:nvSpPr>
        <p:spPr>
          <a:xfrm>
            <a:off x="4043637" y="2218798"/>
            <a:ext cx="4472423" cy="646331"/>
          </a:xfrm>
          <a:prstGeom prst="rect">
            <a:avLst/>
          </a:prstGeom>
          <a:noFill/>
        </p:spPr>
        <p:txBody>
          <a:bodyPr wrap="none" rtlCol="0">
            <a:spAutoFit/>
          </a:bodyPr>
          <a:lstStyle/>
          <a:p>
            <a:r>
              <a:rPr lang="en-US" dirty="0" smtClean="0"/>
              <a:t>(2) To generate the key pair for the </a:t>
            </a:r>
            <a:r>
              <a:rPr lang="en-US" dirty="0" err="1" smtClean="0"/>
              <a:t>headnode</a:t>
            </a:r>
            <a:r>
              <a:rPr lang="en-US" dirty="0" smtClean="0"/>
              <a:t> </a:t>
            </a:r>
          </a:p>
          <a:p>
            <a:r>
              <a:rPr lang="en-US" dirty="0" smtClean="0"/>
              <a:t>click here:</a:t>
            </a:r>
            <a:endParaRPr lang="en-US" dirty="0"/>
          </a:p>
        </p:txBody>
      </p:sp>
      <p:sp>
        <p:nvSpPr>
          <p:cNvPr id="7" name="Right Arrow 6"/>
          <p:cNvSpPr/>
          <p:nvPr/>
        </p:nvSpPr>
        <p:spPr>
          <a:xfrm>
            <a:off x="5346393" y="2520751"/>
            <a:ext cx="537283" cy="492182"/>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3410430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7834" y="1442042"/>
            <a:ext cx="6522706" cy="3077672"/>
          </a:xfrm>
          <a:prstGeom prst="rect">
            <a:avLst/>
          </a:prstGeom>
        </p:spPr>
      </p:pic>
      <p:sp>
        <p:nvSpPr>
          <p:cNvPr id="4" name="Left Arrow 3"/>
          <p:cNvSpPr/>
          <p:nvPr/>
        </p:nvSpPr>
        <p:spPr>
          <a:xfrm rot="19615713">
            <a:off x="2543001" y="2065756"/>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46110" y="1149720"/>
            <a:ext cx="4255116" cy="923330"/>
          </a:xfrm>
          <a:prstGeom prst="rect">
            <a:avLst/>
          </a:prstGeom>
          <a:solidFill>
            <a:schemeClr val="bg1"/>
          </a:solidFill>
        </p:spPr>
        <p:txBody>
          <a:bodyPr wrap="none" rtlCol="0">
            <a:spAutoFit/>
          </a:bodyPr>
          <a:lstStyle/>
          <a:p>
            <a:r>
              <a:rPr lang="en-US" dirty="0" smtClean="0"/>
              <a:t>(3) Enter a name for your </a:t>
            </a:r>
            <a:r>
              <a:rPr lang="en-US" dirty="0" err="1" smtClean="0"/>
              <a:t>headnode</a:t>
            </a:r>
            <a:r>
              <a:rPr lang="en-US" dirty="0"/>
              <a:t> </a:t>
            </a:r>
            <a:r>
              <a:rPr lang="en-US" dirty="0" err="1" smtClean="0"/>
              <a:t>keypair</a:t>
            </a:r>
            <a:endParaRPr lang="en-US" dirty="0" smtClean="0"/>
          </a:p>
          <a:p>
            <a:r>
              <a:rPr lang="en-US" dirty="0" smtClean="0"/>
              <a:t>I suggest a name that makes it obvious that </a:t>
            </a:r>
            <a:endParaRPr lang="en-US" dirty="0"/>
          </a:p>
          <a:p>
            <a:r>
              <a:rPr lang="en-US" dirty="0" smtClean="0"/>
              <a:t>It is for the </a:t>
            </a:r>
            <a:r>
              <a:rPr lang="en-US" dirty="0" err="1" smtClean="0"/>
              <a:t>headnode</a:t>
            </a:r>
            <a:endParaRPr lang="en-US" dirty="0"/>
          </a:p>
        </p:txBody>
      </p:sp>
      <p:sp>
        <p:nvSpPr>
          <p:cNvPr id="6" name="Left Arrow 5"/>
          <p:cNvSpPr/>
          <p:nvPr/>
        </p:nvSpPr>
        <p:spPr>
          <a:xfrm rot="7155563">
            <a:off x="1264254" y="3096945"/>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79289" y="3388485"/>
            <a:ext cx="3385762" cy="923330"/>
          </a:xfrm>
          <a:prstGeom prst="rect">
            <a:avLst/>
          </a:prstGeom>
          <a:noFill/>
        </p:spPr>
        <p:txBody>
          <a:bodyPr wrap="none" rtlCol="0">
            <a:spAutoFit/>
          </a:bodyPr>
          <a:lstStyle/>
          <a:p>
            <a:r>
              <a:rPr lang="en-US" dirty="0" smtClean="0"/>
              <a:t>(2) On the dropdown menu, </a:t>
            </a:r>
          </a:p>
          <a:p>
            <a:r>
              <a:rPr lang="en-US" dirty="0" smtClean="0"/>
              <a:t>select “login server”</a:t>
            </a:r>
          </a:p>
          <a:p>
            <a:r>
              <a:rPr lang="en-US" i="1" dirty="0" smtClean="0"/>
              <a:t>Note: it IS NOT the default option</a:t>
            </a:r>
            <a:r>
              <a:rPr lang="en-US" dirty="0" smtClean="0"/>
              <a:t> </a:t>
            </a:r>
            <a:endParaRPr lang="en-US" dirty="0"/>
          </a:p>
        </p:txBody>
      </p:sp>
      <p:sp>
        <p:nvSpPr>
          <p:cNvPr id="8" name="Left Arrow 7"/>
          <p:cNvSpPr/>
          <p:nvPr/>
        </p:nvSpPr>
        <p:spPr>
          <a:xfrm rot="7155563">
            <a:off x="6528990" y="4258864"/>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301073" y="4658024"/>
            <a:ext cx="2803397" cy="369332"/>
          </a:xfrm>
          <a:prstGeom prst="rect">
            <a:avLst/>
          </a:prstGeom>
          <a:noFill/>
        </p:spPr>
        <p:txBody>
          <a:bodyPr wrap="none" rtlCol="0">
            <a:spAutoFit/>
          </a:bodyPr>
          <a:lstStyle/>
          <a:p>
            <a:r>
              <a:rPr lang="en-US" dirty="0" smtClean="0"/>
              <a:t>(4) Click on “create </a:t>
            </a:r>
            <a:r>
              <a:rPr lang="en-US" dirty="0" err="1" smtClean="0"/>
              <a:t>keypair</a:t>
            </a:r>
            <a:r>
              <a:rPr lang="en-US" dirty="0" smtClean="0"/>
              <a:t>” </a:t>
            </a:r>
            <a:endParaRPr lang="en-US" dirty="0"/>
          </a:p>
        </p:txBody>
      </p:sp>
      <p:sp>
        <p:nvSpPr>
          <p:cNvPr id="11" name="TextBox 10"/>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80767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971" y="1432278"/>
            <a:ext cx="8253544" cy="2862323"/>
          </a:xfrm>
          <a:prstGeom prst="rect">
            <a:avLst/>
          </a:prstGeom>
          <a:noFill/>
        </p:spPr>
        <p:txBody>
          <a:bodyPr wrap="none" rtlCol="0">
            <a:spAutoFit/>
          </a:bodyPr>
          <a:lstStyle/>
          <a:p>
            <a:r>
              <a:rPr lang="en-US" dirty="0" smtClean="0"/>
              <a:t>Section 1 outlines the process of creating an Ubuntu 14.04 </a:t>
            </a:r>
            <a:r>
              <a:rPr lang="en-US" dirty="0" err="1" smtClean="0"/>
              <a:t>virtualbox</a:t>
            </a:r>
            <a:r>
              <a:rPr lang="en-US" dirty="0" smtClean="0"/>
              <a:t> on a PC (or mac)</a:t>
            </a:r>
          </a:p>
          <a:p>
            <a:endParaRPr lang="en-US" dirty="0"/>
          </a:p>
          <a:p>
            <a:r>
              <a:rPr lang="en-US" dirty="0" smtClean="0"/>
              <a:t>Section 2 outlines the basics of interacting with </a:t>
            </a:r>
            <a:r>
              <a:rPr lang="en-US" dirty="0" err="1" smtClean="0"/>
              <a:t>Bionimbus</a:t>
            </a:r>
            <a:r>
              <a:rPr lang="en-US" dirty="0" smtClean="0"/>
              <a:t>/PDC</a:t>
            </a:r>
          </a:p>
          <a:p>
            <a:pPr marL="285750" indent="-285750">
              <a:buFontTx/>
              <a:buChar char="-"/>
            </a:pPr>
            <a:r>
              <a:rPr lang="en-US" dirty="0" smtClean="0"/>
              <a:t>Setting up your keys for easy access</a:t>
            </a:r>
          </a:p>
          <a:p>
            <a:pPr marL="285750" indent="-285750">
              <a:buFontTx/>
              <a:buChar char="-"/>
            </a:pPr>
            <a:r>
              <a:rPr lang="en-US" dirty="0" smtClean="0"/>
              <a:t>Creating and accessing VMs</a:t>
            </a:r>
          </a:p>
          <a:p>
            <a:pPr marL="285750" indent="-285750">
              <a:buFontTx/>
              <a:buChar char="-"/>
            </a:pPr>
            <a:r>
              <a:rPr lang="en-US" dirty="0" smtClean="0"/>
              <a:t>Interacting with the </a:t>
            </a:r>
            <a:r>
              <a:rPr lang="en-US" dirty="0" err="1" smtClean="0"/>
              <a:t>objectstore</a:t>
            </a:r>
            <a:endParaRPr lang="en-US" dirty="0" smtClean="0"/>
          </a:p>
          <a:p>
            <a:endParaRPr lang="en-US" dirty="0" smtClean="0"/>
          </a:p>
          <a:p>
            <a:r>
              <a:rPr lang="en-US" dirty="0" smtClean="0"/>
              <a:t>If you are running OSX you can skip to section 2; however, if you run into an</a:t>
            </a:r>
          </a:p>
          <a:p>
            <a:r>
              <a:rPr lang="en-US" dirty="0" smtClean="0"/>
              <a:t>issue, we strongly suggest that even OSX users try an Ubuntu virtual machine.</a:t>
            </a:r>
          </a:p>
          <a:p>
            <a:r>
              <a:rPr lang="en-US" dirty="0" smtClean="0"/>
              <a:t>It will make trouble shooting much easier. </a:t>
            </a:r>
            <a:endParaRPr lang="en-US" dirty="0"/>
          </a:p>
        </p:txBody>
      </p:sp>
      <p:sp>
        <p:nvSpPr>
          <p:cNvPr id="5" name="TextBox 4"/>
          <p:cNvSpPr txBox="1"/>
          <p:nvPr/>
        </p:nvSpPr>
        <p:spPr>
          <a:xfrm>
            <a:off x="7055" y="-7056"/>
            <a:ext cx="1383687" cy="369332"/>
          </a:xfrm>
          <a:prstGeom prst="rect">
            <a:avLst/>
          </a:prstGeom>
          <a:noFill/>
        </p:spPr>
        <p:txBody>
          <a:bodyPr wrap="none" rtlCol="0">
            <a:spAutoFit/>
          </a:bodyPr>
          <a:lstStyle/>
          <a:p>
            <a:r>
              <a:rPr lang="en-US" b="1" dirty="0" smtClean="0"/>
              <a:t>Introduction</a:t>
            </a:r>
          </a:p>
        </p:txBody>
      </p:sp>
    </p:spTree>
    <p:extLst>
      <p:ext uri="{BB962C8B-B14F-4D97-AF65-F5344CB8AC3E}">
        <p14:creationId xmlns:p14="http://schemas.microsoft.com/office/powerpoint/2010/main" val="1495166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95831"/>
            <a:ext cx="9144000" cy="1909379"/>
          </a:xfrm>
          <a:prstGeom prst="rect">
            <a:avLst/>
          </a:prstGeom>
        </p:spPr>
      </p:pic>
      <p:sp>
        <p:nvSpPr>
          <p:cNvPr id="4" name="TextBox 3"/>
          <p:cNvSpPr txBox="1"/>
          <p:nvPr/>
        </p:nvSpPr>
        <p:spPr>
          <a:xfrm>
            <a:off x="65126" y="1002217"/>
            <a:ext cx="4523481" cy="369332"/>
          </a:xfrm>
          <a:prstGeom prst="rect">
            <a:avLst/>
          </a:prstGeom>
          <a:noFill/>
        </p:spPr>
        <p:txBody>
          <a:bodyPr wrap="none" rtlCol="0">
            <a:spAutoFit/>
          </a:bodyPr>
          <a:lstStyle/>
          <a:p>
            <a:r>
              <a:rPr lang="en-US" dirty="0" smtClean="0"/>
              <a:t>You will be taken to a page that looks like this:</a:t>
            </a:r>
            <a:endParaRPr lang="en-US" dirty="0"/>
          </a:p>
        </p:txBody>
      </p:sp>
      <p:sp>
        <p:nvSpPr>
          <p:cNvPr id="5" name="Left Arrow 4"/>
          <p:cNvSpPr/>
          <p:nvPr/>
        </p:nvSpPr>
        <p:spPr>
          <a:xfrm>
            <a:off x="2279385" y="2988687"/>
            <a:ext cx="732660" cy="472194"/>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979462" y="3053821"/>
            <a:ext cx="6164538" cy="2585323"/>
          </a:xfrm>
          <a:prstGeom prst="rect">
            <a:avLst/>
          </a:prstGeom>
          <a:noFill/>
        </p:spPr>
        <p:txBody>
          <a:bodyPr wrap="square" rtlCol="0">
            <a:spAutoFit/>
          </a:bodyPr>
          <a:lstStyle/>
          <a:p>
            <a:r>
              <a:rPr lang="en-US" dirty="0" smtClean="0"/>
              <a:t>(5) Click on this link to download your private </a:t>
            </a:r>
            <a:r>
              <a:rPr lang="en-US" dirty="0" err="1" smtClean="0"/>
              <a:t>headnode</a:t>
            </a:r>
            <a:r>
              <a:rPr lang="en-US" dirty="0" smtClean="0"/>
              <a:t> key.</a:t>
            </a:r>
          </a:p>
          <a:p>
            <a:r>
              <a:rPr lang="en-US" dirty="0" smtClean="0"/>
              <a:t>The downloaded file will have a “</a:t>
            </a:r>
            <a:r>
              <a:rPr lang="en-US" dirty="0" err="1" smtClean="0"/>
              <a:t>pem</a:t>
            </a:r>
            <a:r>
              <a:rPr lang="en-US" dirty="0" smtClean="0"/>
              <a:t>” extension</a:t>
            </a:r>
          </a:p>
          <a:p>
            <a:endParaRPr lang="en-US" dirty="0" smtClean="0"/>
          </a:p>
          <a:p>
            <a:r>
              <a:rPr lang="en-US" i="1" dirty="0" smtClean="0"/>
              <a:t>Note: Your private key is just that, private. You and only you may use this key to access </a:t>
            </a:r>
            <a:r>
              <a:rPr lang="en-US" i="1" dirty="0" err="1" smtClean="0"/>
              <a:t>Bionimbus</a:t>
            </a:r>
            <a:r>
              <a:rPr lang="en-US" i="1" dirty="0" smtClean="0"/>
              <a:t>/PDC.</a:t>
            </a:r>
          </a:p>
          <a:p>
            <a:r>
              <a:rPr lang="en-US" i="1" dirty="0" smtClean="0"/>
              <a:t>Keep your key secure – anyone can use it to access your </a:t>
            </a:r>
            <a:r>
              <a:rPr lang="en-US" i="1" dirty="0" err="1" smtClean="0"/>
              <a:t>Bionimbus</a:t>
            </a:r>
            <a:r>
              <a:rPr lang="en-US" i="1" dirty="0" smtClean="0"/>
              <a:t>/PDC</a:t>
            </a:r>
          </a:p>
          <a:p>
            <a:r>
              <a:rPr lang="en-US" i="1" dirty="0" smtClean="0"/>
              <a:t>resources.</a:t>
            </a:r>
          </a:p>
          <a:p>
            <a:r>
              <a:rPr lang="en-US" dirty="0" smtClean="0"/>
              <a:t>You have just created your </a:t>
            </a:r>
            <a:r>
              <a:rPr lang="en-US" dirty="0" err="1" smtClean="0"/>
              <a:t>keypair</a:t>
            </a:r>
            <a:r>
              <a:rPr lang="en-US" dirty="0" smtClean="0"/>
              <a:t> for the </a:t>
            </a:r>
            <a:r>
              <a:rPr lang="en-US" dirty="0" err="1" smtClean="0"/>
              <a:t>headnode</a:t>
            </a:r>
            <a:endParaRPr lang="en-US" dirty="0"/>
          </a:p>
        </p:txBody>
      </p:sp>
      <p:sp>
        <p:nvSpPr>
          <p:cNvPr id="8" name="TextBox 7"/>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82087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43044"/>
            <a:ext cx="9144000" cy="1909379"/>
          </a:xfrm>
          <a:prstGeom prst="rect">
            <a:avLst/>
          </a:prstGeom>
        </p:spPr>
      </p:pic>
      <p:sp>
        <p:nvSpPr>
          <p:cNvPr id="5" name="TextBox 4"/>
          <p:cNvSpPr txBox="1"/>
          <p:nvPr/>
        </p:nvSpPr>
        <p:spPr>
          <a:xfrm>
            <a:off x="472158" y="1127311"/>
            <a:ext cx="7445405" cy="369332"/>
          </a:xfrm>
          <a:prstGeom prst="rect">
            <a:avLst/>
          </a:prstGeom>
          <a:noFill/>
        </p:spPr>
        <p:txBody>
          <a:bodyPr wrap="none" rtlCol="0">
            <a:spAutoFit/>
          </a:bodyPr>
          <a:lstStyle/>
          <a:p>
            <a:r>
              <a:rPr lang="en-US" dirty="0" smtClean="0"/>
              <a:t>(6) After you download your </a:t>
            </a:r>
            <a:r>
              <a:rPr lang="en-US" dirty="0" err="1" smtClean="0"/>
              <a:t>headnode</a:t>
            </a:r>
            <a:r>
              <a:rPr lang="en-US" dirty="0"/>
              <a:t> </a:t>
            </a:r>
            <a:r>
              <a:rPr lang="en-US" dirty="0" smtClean="0"/>
              <a:t>key, click on the “access &amp; security tab</a:t>
            </a:r>
            <a:endParaRPr lang="en-US" dirty="0"/>
          </a:p>
        </p:txBody>
      </p:sp>
      <p:sp>
        <p:nvSpPr>
          <p:cNvPr id="6" name="Left Arrow 5"/>
          <p:cNvSpPr/>
          <p:nvPr/>
        </p:nvSpPr>
        <p:spPr>
          <a:xfrm rot="19615713">
            <a:off x="3975758" y="1742204"/>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945145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77161" y="1812041"/>
            <a:ext cx="6609166" cy="3145277"/>
          </a:xfrm>
          <a:prstGeom prst="rect">
            <a:avLst/>
          </a:prstGeom>
        </p:spPr>
      </p:pic>
      <p:sp>
        <p:nvSpPr>
          <p:cNvPr id="4" name="Left Arrow 3"/>
          <p:cNvSpPr/>
          <p:nvPr/>
        </p:nvSpPr>
        <p:spPr>
          <a:xfrm rot="19615713">
            <a:off x="2916543" y="2502954"/>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419652" y="1586918"/>
            <a:ext cx="4255116" cy="923330"/>
          </a:xfrm>
          <a:prstGeom prst="rect">
            <a:avLst/>
          </a:prstGeom>
          <a:solidFill>
            <a:schemeClr val="bg1"/>
          </a:solidFill>
        </p:spPr>
        <p:txBody>
          <a:bodyPr wrap="none" rtlCol="0">
            <a:spAutoFit/>
          </a:bodyPr>
          <a:lstStyle/>
          <a:p>
            <a:r>
              <a:rPr lang="en-US" dirty="0" smtClean="0"/>
              <a:t>(7) Enter a name for your VM </a:t>
            </a:r>
            <a:r>
              <a:rPr lang="en-US" dirty="0" err="1" smtClean="0"/>
              <a:t>keypair</a:t>
            </a:r>
            <a:endParaRPr lang="en-US" dirty="0" smtClean="0"/>
          </a:p>
          <a:p>
            <a:r>
              <a:rPr lang="en-US" dirty="0" smtClean="0"/>
              <a:t>I suggest a name that makes it obvious that </a:t>
            </a:r>
            <a:endParaRPr lang="en-US" dirty="0"/>
          </a:p>
          <a:p>
            <a:r>
              <a:rPr lang="en-US" dirty="0" smtClean="0"/>
              <a:t>It is for VMs</a:t>
            </a:r>
            <a:endParaRPr lang="en-US" dirty="0"/>
          </a:p>
        </p:txBody>
      </p:sp>
      <p:sp>
        <p:nvSpPr>
          <p:cNvPr id="6" name="Left Arrow 5"/>
          <p:cNvSpPr/>
          <p:nvPr/>
        </p:nvSpPr>
        <p:spPr>
          <a:xfrm rot="7155563">
            <a:off x="1637796" y="3534143"/>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952831" y="3825683"/>
            <a:ext cx="3087642" cy="923330"/>
          </a:xfrm>
          <a:prstGeom prst="rect">
            <a:avLst/>
          </a:prstGeom>
          <a:noFill/>
        </p:spPr>
        <p:txBody>
          <a:bodyPr wrap="none" rtlCol="0">
            <a:spAutoFit/>
          </a:bodyPr>
          <a:lstStyle/>
          <a:p>
            <a:r>
              <a:rPr lang="en-US" dirty="0" smtClean="0"/>
              <a:t>(8) On the dropdown menu, </a:t>
            </a:r>
          </a:p>
          <a:p>
            <a:r>
              <a:rPr lang="en-US" dirty="0" smtClean="0"/>
              <a:t>select “instances”</a:t>
            </a:r>
          </a:p>
          <a:p>
            <a:r>
              <a:rPr lang="en-US" i="1" dirty="0" smtClean="0"/>
              <a:t>Note: This IS the default option</a:t>
            </a:r>
            <a:r>
              <a:rPr lang="en-US" dirty="0" smtClean="0"/>
              <a:t> </a:t>
            </a:r>
            <a:endParaRPr lang="en-US" dirty="0"/>
          </a:p>
        </p:txBody>
      </p:sp>
      <p:sp>
        <p:nvSpPr>
          <p:cNvPr id="8" name="Left Arrow 7"/>
          <p:cNvSpPr/>
          <p:nvPr/>
        </p:nvSpPr>
        <p:spPr>
          <a:xfrm rot="7155563">
            <a:off x="6902532" y="4696062"/>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74615" y="5095222"/>
            <a:ext cx="2803397" cy="369332"/>
          </a:xfrm>
          <a:prstGeom prst="rect">
            <a:avLst/>
          </a:prstGeom>
          <a:noFill/>
        </p:spPr>
        <p:txBody>
          <a:bodyPr wrap="none" rtlCol="0">
            <a:spAutoFit/>
          </a:bodyPr>
          <a:lstStyle/>
          <a:p>
            <a:r>
              <a:rPr lang="en-US" dirty="0" smtClean="0"/>
              <a:t>(9) Click on “create </a:t>
            </a:r>
            <a:r>
              <a:rPr lang="en-US" dirty="0" err="1" smtClean="0"/>
              <a:t>keypair</a:t>
            </a:r>
            <a:r>
              <a:rPr lang="en-US" dirty="0" smtClean="0"/>
              <a:t>” </a:t>
            </a:r>
            <a:endParaRPr lang="en-US" dirty="0"/>
          </a:p>
        </p:txBody>
      </p:sp>
      <p:sp>
        <p:nvSpPr>
          <p:cNvPr id="12" name="TextBox 11"/>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82670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24896"/>
            <a:ext cx="9144000" cy="1553558"/>
          </a:xfrm>
          <a:prstGeom prst="rect">
            <a:avLst/>
          </a:prstGeom>
        </p:spPr>
      </p:pic>
      <p:sp>
        <p:nvSpPr>
          <p:cNvPr id="3" name="TextBox 2"/>
          <p:cNvSpPr txBox="1"/>
          <p:nvPr/>
        </p:nvSpPr>
        <p:spPr>
          <a:xfrm>
            <a:off x="3647067" y="3331081"/>
            <a:ext cx="5174163" cy="369332"/>
          </a:xfrm>
          <a:prstGeom prst="rect">
            <a:avLst/>
          </a:prstGeom>
          <a:noFill/>
        </p:spPr>
        <p:txBody>
          <a:bodyPr wrap="none" rtlCol="0">
            <a:spAutoFit/>
          </a:bodyPr>
          <a:lstStyle/>
          <a:p>
            <a:r>
              <a:rPr lang="en-US" dirty="0" smtClean="0"/>
              <a:t>(10) Click here to download your instance private key</a:t>
            </a:r>
            <a:endParaRPr lang="en-US" dirty="0"/>
          </a:p>
        </p:txBody>
      </p:sp>
      <p:sp>
        <p:nvSpPr>
          <p:cNvPr id="4" name="Left Arrow 3"/>
          <p:cNvSpPr/>
          <p:nvPr/>
        </p:nvSpPr>
        <p:spPr>
          <a:xfrm>
            <a:off x="2914407" y="3306180"/>
            <a:ext cx="732660" cy="472194"/>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883681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3699" y="2434111"/>
            <a:ext cx="7956024" cy="923330"/>
          </a:xfrm>
          <a:prstGeom prst="rect">
            <a:avLst/>
          </a:prstGeom>
          <a:noFill/>
        </p:spPr>
        <p:txBody>
          <a:bodyPr wrap="none" rtlCol="0">
            <a:spAutoFit/>
          </a:bodyPr>
          <a:lstStyle/>
          <a:p>
            <a:pPr marL="342900" indent="-342900">
              <a:buAutoNum type="arabicParenBoth"/>
            </a:pPr>
            <a:r>
              <a:rPr lang="en-US" dirty="0" smtClean="0"/>
              <a:t>Copy the two private key files (*.</a:t>
            </a:r>
            <a:r>
              <a:rPr lang="en-US" dirty="0" err="1" smtClean="0"/>
              <a:t>pem</a:t>
            </a:r>
            <a:r>
              <a:rPr lang="en-US" dirty="0" smtClean="0"/>
              <a:t>) that you just downloaded into the folder</a:t>
            </a:r>
          </a:p>
          <a:p>
            <a:r>
              <a:rPr lang="en-US" dirty="0" smtClean="0"/>
              <a:t>shared with the virtual machine we created earlier</a:t>
            </a:r>
          </a:p>
          <a:p>
            <a:endParaRPr lang="en-US" dirty="0"/>
          </a:p>
        </p:txBody>
      </p:sp>
      <p:pic>
        <p:nvPicPr>
          <p:cNvPr id="4" name="Picture 3"/>
          <p:cNvPicPr>
            <a:picLocks noChangeAspect="1"/>
          </p:cNvPicPr>
          <p:nvPr/>
        </p:nvPicPr>
        <p:blipFill>
          <a:blip r:embed="rId2"/>
          <a:stretch>
            <a:fillRect/>
          </a:stretch>
        </p:blipFill>
        <p:spPr>
          <a:xfrm>
            <a:off x="653699" y="3080923"/>
            <a:ext cx="4386284" cy="3777077"/>
          </a:xfrm>
          <a:prstGeom prst="rect">
            <a:avLst/>
          </a:prstGeom>
        </p:spPr>
      </p:pic>
      <p:sp>
        <p:nvSpPr>
          <p:cNvPr id="5" name="Left Arrow 4"/>
          <p:cNvSpPr/>
          <p:nvPr/>
        </p:nvSpPr>
        <p:spPr>
          <a:xfrm rot="4465930">
            <a:off x="1088382" y="5337435"/>
            <a:ext cx="2258460"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75561" y="440789"/>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dirty="0" smtClean="0"/>
              <a:t>How to create </a:t>
            </a:r>
            <a:r>
              <a:rPr lang="en-US" dirty="0" err="1" smtClean="0"/>
              <a:t>ssh</a:t>
            </a:r>
            <a:r>
              <a:rPr lang="en-US" dirty="0" smtClean="0"/>
              <a:t> keys for use on the </a:t>
            </a:r>
            <a:r>
              <a:rPr lang="en-US" dirty="0" err="1" smtClean="0"/>
              <a:t>headnode</a:t>
            </a:r>
            <a:r>
              <a:rPr lang="en-US" dirty="0"/>
              <a:t> </a:t>
            </a:r>
            <a:r>
              <a:rPr lang="en-US" dirty="0" smtClean="0"/>
              <a:t>and your VMs</a:t>
            </a:r>
          </a:p>
          <a:p>
            <a:pPr marL="285750" indent="-285750">
              <a:buFontTx/>
              <a:buChar char="-"/>
            </a:pPr>
            <a:r>
              <a:rPr lang="en-US" b="1" dirty="0" smtClean="0"/>
              <a:t>How to create a configuration file to log into the </a:t>
            </a:r>
            <a:r>
              <a:rPr lang="en-US" b="1" dirty="0" err="1" smtClean="0"/>
              <a:t>headnode</a:t>
            </a:r>
            <a:r>
              <a:rPr lang="en-US" b="1" dirty="0"/>
              <a:t> </a:t>
            </a:r>
            <a:r>
              <a:rPr lang="en-US" b="1" dirty="0" smtClean="0"/>
              <a:t>and/or VMs  easily</a:t>
            </a:r>
          </a:p>
          <a:p>
            <a:pPr marL="285750" indent="-285750">
              <a:buFontTx/>
              <a:buChar char="-"/>
            </a:pPr>
            <a:r>
              <a:rPr lang="en-US" dirty="0" smtClean="0"/>
              <a:t>How to spin up VMs</a:t>
            </a:r>
          </a:p>
          <a:p>
            <a:pPr marL="285750" indent="-285750">
              <a:buFontTx/>
              <a:buChar char="-"/>
            </a:pPr>
            <a:r>
              <a:rPr lang="en-US" dirty="0" smtClean="0"/>
              <a:t>How to obtain your </a:t>
            </a:r>
            <a:r>
              <a:rPr lang="en-US" dirty="0" err="1" smtClean="0"/>
              <a:t>objectstore</a:t>
            </a:r>
            <a:r>
              <a:rPr lang="en-US" dirty="0"/>
              <a:t> </a:t>
            </a:r>
            <a:r>
              <a:rPr lang="en-US" dirty="0" smtClean="0"/>
              <a:t>credentials from the </a:t>
            </a:r>
            <a:r>
              <a:rPr lang="en-US" dirty="0" err="1" smtClean="0"/>
              <a:t>headnode</a:t>
            </a:r>
            <a:endParaRPr lang="en-US" dirty="0"/>
          </a:p>
          <a:p>
            <a:pPr marL="285750" indent="-285750">
              <a:buFontTx/>
              <a:buChar char="-"/>
            </a:pPr>
            <a:r>
              <a:rPr lang="en-US" dirty="0" smtClean="0"/>
              <a:t>How to use your </a:t>
            </a:r>
            <a:r>
              <a:rPr lang="en-US" dirty="0" err="1" smtClean="0"/>
              <a:t>objectstore</a:t>
            </a:r>
            <a:r>
              <a:rPr lang="en-US" dirty="0"/>
              <a:t> </a:t>
            </a:r>
            <a:r>
              <a:rPr lang="en-US" dirty="0" smtClean="0"/>
              <a:t>credentials to access the </a:t>
            </a:r>
            <a:r>
              <a:rPr lang="en-US" dirty="0" err="1" smtClean="0"/>
              <a:t>objectstore</a:t>
            </a:r>
            <a:endParaRPr lang="en-US" dirty="0"/>
          </a:p>
        </p:txBody>
      </p:sp>
      <p:sp>
        <p:nvSpPr>
          <p:cNvPr id="7" name="TextBox 6"/>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76517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0817" y="432077"/>
            <a:ext cx="7358780" cy="6463309"/>
          </a:xfrm>
          <a:prstGeom prst="rect">
            <a:avLst/>
          </a:prstGeom>
        </p:spPr>
        <p:txBody>
          <a:bodyPr wrap="square">
            <a:spAutoFit/>
          </a:bodyPr>
          <a:lstStyle/>
          <a:p>
            <a:r>
              <a:rPr lang="en-US" dirty="0" smtClean="0"/>
              <a:t>(2) Start the VM if it isn’t already running</a:t>
            </a:r>
          </a:p>
          <a:p>
            <a:endParaRPr lang="en-US" dirty="0" smtClean="0"/>
          </a:p>
          <a:p>
            <a:r>
              <a:rPr lang="en-US" dirty="0" smtClean="0"/>
              <a:t>(3) Make sure that a ~/.</a:t>
            </a:r>
            <a:r>
              <a:rPr lang="en-US" dirty="0" err="1" smtClean="0"/>
              <a:t>ssh</a:t>
            </a:r>
            <a:r>
              <a:rPr lang="en-US" dirty="0" smtClean="0"/>
              <a:t> folder exists on the VM, enter this command in a terminal. The following command will only create the directory if it does not</a:t>
            </a:r>
          </a:p>
          <a:p>
            <a:r>
              <a:rPr lang="en-US" dirty="0"/>
              <a:t>a</a:t>
            </a:r>
            <a:r>
              <a:rPr lang="en-US" dirty="0" smtClean="0"/>
              <a:t>lready exist:</a:t>
            </a:r>
          </a:p>
          <a:p>
            <a:r>
              <a:rPr lang="en-US" dirty="0"/>
              <a:t> </a:t>
            </a:r>
            <a:r>
              <a:rPr lang="en-US" dirty="0" smtClean="0"/>
              <a:t>    </a:t>
            </a:r>
            <a:r>
              <a:rPr lang="en-US" dirty="0" err="1" smtClean="0"/>
              <a:t>mkdir</a:t>
            </a:r>
            <a:r>
              <a:rPr lang="en-US" dirty="0" smtClean="0"/>
              <a:t> -p ~/.</a:t>
            </a:r>
            <a:r>
              <a:rPr lang="en-US" dirty="0" err="1" smtClean="0"/>
              <a:t>ssh</a:t>
            </a:r>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(4) Copy the *.</a:t>
            </a:r>
            <a:r>
              <a:rPr lang="en-US" dirty="0" err="1" smtClean="0"/>
              <a:t>pem</a:t>
            </a:r>
            <a:r>
              <a:rPr lang="en-US" dirty="0" smtClean="0"/>
              <a:t> files into the ~/.</a:t>
            </a:r>
            <a:r>
              <a:rPr lang="en-US" dirty="0" err="1" smtClean="0"/>
              <a:t>ssh</a:t>
            </a:r>
            <a:r>
              <a:rPr lang="en-US" dirty="0"/>
              <a:t> </a:t>
            </a:r>
            <a:r>
              <a:rPr lang="en-US" dirty="0" smtClean="0"/>
              <a:t>directory</a:t>
            </a:r>
          </a:p>
          <a:p>
            <a:r>
              <a:rPr lang="en-US" dirty="0"/>
              <a:t> </a:t>
            </a:r>
            <a:r>
              <a:rPr lang="en-US" dirty="0" smtClean="0"/>
              <a:t>    cd ~/Desktop/</a:t>
            </a:r>
            <a:r>
              <a:rPr lang="en-US" dirty="0" err="1" smtClean="0"/>
              <a:t>VM_share</a:t>
            </a:r>
            <a:r>
              <a:rPr lang="en-US" dirty="0" smtClean="0"/>
              <a:t>/</a:t>
            </a:r>
          </a:p>
          <a:p>
            <a:r>
              <a:rPr lang="en-US" dirty="0"/>
              <a:t> </a:t>
            </a:r>
            <a:r>
              <a:rPr lang="en-US" dirty="0" smtClean="0"/>
              <a:t>    </a:t>
            </a:r>
            <a:r>
              <a:rPr lang="en-US" dirty="0" err="1" smtClean="0"/>
              <a:t>cp</a:t>
            </a:r>
            <a:r>
              <a:rPr lang="en-US" dirty="0" smtClean="0"/>
              <a:t> *.</a:t>
            </a:r>
            <a:r>
              <a:rPr lang="en-US" dirty="0" err="1" smtClean="0"/>
              <a:t>pem</a:t>
            </a:r>
            <a:r>
              <a:rPr lang="en-US" dirty="0"/>
              <a:t> </a:t>
            </a:r>
            <a:r>
              <a:rPr lang="en-US" dirty="0" smtClean="0"/>
              <a:t>~/.</a:t>
            </a:r>
            <a:r>
              <a:rPr lang="en-US" dirty="0" err="1" smtClean="0"/>
              <a:t>ssh</a:t>
            </a:r>
            <a:r>
              <a:rPr lang="en-US" dirty="0"/>
              <a:t>/</a:t>
            </a:r>
            <a:endParaRPr lang="en-US" dirty="0" smtClean="0"/>
          </a:p>
          <a:p>
            <a:endParaRPr lang="en-US" dirty="0"/>
          </a:p>
          <a:p>
            <a:endParaRPr lang="en-US" dirty="0"/>
          </a:p>
        </p:txBody>
      </p:sp>
      <p:pic>
        <p:nvPicPr>
          <p:cNvPr id="3" name="Picture 2"/>
          <p:cNvPicPr>
            <a:picLocks noChangeAspect="1"/>
          </p:cNvPicPr>
          <p:nvPr/>
        </p:nvPicPr>
        <p:blipFill>
          <a:blip r:embed="rId2"/>
          <a:stretch>
            <a:fillRect/>
          </a:stretch>
        </p:blipFill>
        <p:spPr>
          <a:xfrm>
            <a:off x="650817" y="2222448"/>
            <a:ext cx="4973208" cy="3173811"/>
          </a:xfrm>
          <a:prstGeom prst="rect">
            <a:avLst/>
          </a:prstGeom>
        </p:spPr>
      </p:pic>
      <p:pic>
        <p:nvPicPr>
          <p:cNvPr id="4" name="Picture 3"/>
          <p:cNvPicPr>
            <a:picLocks noChangeAspect="1"/>
          </p:cNvPicPr>
          <p:nvPr/>
        </p:nvPicPr>
        <p:blipFill>
          <a:blip r:embed="rId3"/>
          <a:stretch>
            <a:fillRect/>
          </a:stretch>
        </p:blipFill>
        <p:spPr>
          <a:xfrm>
            <a:off x="1004292" y="6287673"/>
            <a:ext cx="6036975" cy="425754"/>
          </a:xfrm>
          <a:prstGeom prst="rect">
            <a:avLst/>
          </a:prstGeom>
        </p:spPr>
      </p:pic>
      <p:sp>
        <p:nvSpPr>
          <p:cNvPr id="5" name="TextBox 4"/>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197589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868064"/>
            <a:ext cx="9144000" cy="2010631"/>
          </a:xfrm>
          <a:prstGeom prst="rect">
            <a:avLst/>
          </a:prstGeom>
        </p:spPr>
      </p:pic>
      <p:sp>
        <p:nvSpPr>
          <p:cNvPr id="4" name="Left Arrow 3"/>
          <p:cNvSpPr/>
          <p:nvPr/>
        </p:nvSpPr>
        <p:spPr>
          <a:xfrm>
            <a:off x="1970040" y="4362872"/>
            <a:ext cx="732660" cy="472194"/>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70117" y="4428006"/>
            <a:ext cx="6164538" cy="2308324"/>
          </a:xfrm>
          <a:prstGeom prst="rect">
            <a:avLst/>
          </a:prstGeom>
          <a:noFill/>
        </p:spPr>
        <p:txBody>
          <a:bodyPr wrap="square" rtlCol="0">
            <a:spAutoFit/>
          </a:bodyPr>
          <a:lstStyle/>
          <a:p>
            <a:r>
              <a:rPr lang="en-US" dirty="0" smtClean="0"/>
              <a:t>Click on this link to download your private VM key.</a:t>
            </a:r>
          </a:p>
          <a:p>
            <a:r>
              <a:rPr lang="en-US" dirty="0" smtClean="0"/>
              <a:t>The downloaded file will have a “</a:t>
            </a:r>
            <a:r>
              <a:rPr lang="en-US" dirty="0" err="1" smtClean="0"/>
              <a:t>pem</a:t>
            </a:r>
            <a:r>
              <a:rPr lang="en-US" dirty="0" smtClean="0"/>
              <a:t>” extension</a:t>
            </a:r>
          </a:p>
          <a:p>
            <a:endParaRPr lang="en-US" dirty="0" smtClean="0"/>
          </a:p>
          <a:p>
            <a:r>
              <a:rPr lang="en-US" i="1" dirty="0" smtClean="0"/>
              <a:t>Note: Your private key is just that, private. You and only you may use this key to access </a:t>
            </a:r>
            <a:r>
              <a:rPr lang="en-US" i="1" dirty="0" err="1" smtClean="0"/>
              <a:t>Bionimbus</a:t>
            </a:r>
            <a:r>
              <a:rPr lang="en-US" i="1" dirty="0" smtClean="0"/>
              <a:t>/PDC.</a:t>
            </a:r>
          </a:p>
          <a:p>
            <a:r>
              <a:rPr lang="en-US" i="1" dirty="0" smtClean="0"/>
              <a:t>Keep your key secure – anyone can use it to access your </a:t>
            </a:r>
            <a:r>
              <a:rPr lang="en-US" i="1" dirty="0" err="1" smtClean="0"/>
              <a:t>Bionimbus</a:t>
            </a:r>
            <a:r>
              <a:rPr lang="en-US" i="1" dirty="0" smtClean="0"/>
              <a:t>/PDC</a:t>
            </a:r>
            <a:r>
              <a:rPr lang="en-US" i="1" dirty="0"/>
              <a:t> </a:t>
            </a:r>
            <a:r>
              <a:rPr lang="en-US" i="1" dirty="0" smtClean="0"/>
              <a:t>resources.</a:t>
            </a:r>
          </a:p>
          <a:p>
            <a:r>
              <a:rPr lang="en-US" dirty="0" smtClean="0"/>
              <a:t>You have just created your </a:t>
            </a:r>
            <a:r>
              <a:rPr lang="en-US" dirty="0" err="1" smtClean="0"/>
              <a:t>keypair</a:t>
            </a:r>
            <a:r>
              <a:rPr lang="en-US" dirty="0" smtClean="0"/>
              <a:t> for your VMs</a:t>
            </a:r>
            <a:endParaRPr lang="en-US" dirty="0"/>
          </a:p>
        </p:txBody>
      </p:sp>
      <p:sp>
        <p:nvSpPr>
          <p:cNvPr id="7" name="TextBox 6"/>
          <p:cNvSpPr txBox="1"/>
          <p:nvPr/>
        </p:nvSpPr>
        <p:spPr>
          <a:xfrm>
            <a:off x="7055" y="-7056"/>
            <a:ext cx="4484822" cy="369332"/>
          </a:xfrm>
          <a:prstGeom prst="rect">
            <a:avLst/>
          </a:prstGeom>
          <a:noFill/>
        </p:spPr>
        <p:txBody>
          <a:bodyPr wrap="none" rtlCol="0">
            <a:spAutoFit/>
          </a:bodyPr>
          <a:lstStyle/>
          <a:p>
            <a:r>
              <a:rPr lang="en-US" b="1" dirty="0" smtClean="0"/>
              <a:t>Section 2: Local configuration and PDC basics</a:t>
            </a:r>
          </a:p>
        </p:txBody>
      </p:sp>
      <p:sp>
        <p:nvSpPr>
          <p:cNvPr id="8" name="TextBox 7"/>
          <p:cNvSpPr txBox="1"/>
          <p:nvPr/>
        </p:nvSpPr>
        <p:spPr>
          <a:xfrm>
            <a:off x="775561" y="504293"/>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dirty="0" smtClean="0"/>
              <a:t>How to create </a:t>
            </a:r>
            <a:r>
              <a:rPr lang="en-US" dirty="0" err="1" smtClean="0"/>
              <a:t>ssh</a:t>
            </a:r>
            <a:r>
              <a:rPr lang="en-US" dirty="0" smtClean="0"/>
              <a:t> keys for use on the </a:t>
            </a:r>
            <a:r>
              <a:rPr lang="en-US" dirty="0" err="1" smtClean="0"/>
              <a:t>headnode</a:t>
            </a:r>
            <a:r>
              <a:rPr lang="en-US" dirty="0"/>
              <a:t> </a:t>
            </a:r>
            <a:r>
              <a:rPr lang="en-US" dirty="0" smtClean="0"/>
              <a:t>and your VMs</a:t>
            </a:r>
          </a:p>
          <a:p>
            <a:pPr marL="285750" indent="-285750">
              <a:buFontTx/>
              <a:buChar char="-"/>
            </a:pPr>
            <a:r>
              <a:rPr lang="en-US" b="1" dirty="0" smtClean="0"/>
              <a:t>How to create a configuration file to log into the </a:t>
            </a:r>
            <a:r>
              <a:rPr lang="en-US" b="1" dirty="0" err="1" smtClean="0"/>
              <a:t>headnode</a:t>
            </a:r>
            <a:r>
              <a:rPr lang="en-US" b="1" dirty="0"/>
              <a:t> </a:t>
            </a:r>
            <a:r>
              <a:rPr lang="en-US" b="1" dirty="0" smtClean="0"/>
              <a:t>and/or VMs  easily</a:t>
            </a:r>
          </a:p>
          <a:p>
            <a:pPr marL="285750" indent="-285750">
              <a:buFontTx/>
              <a:buChar char="-"/>
            </a:pPr>
            <a:r>
              <a:rPr lang="en-US" dirty="0" smtClean="0"/>
              <a:t>How to spin up VMs</a:t>
            </a:r>
          </a:p>
          <a:p>
            <a:pPr marL="285750" indent="-285750">
              <a:buFontTx/>
              <a:buChar char="-"/>
            </a:pPr>
            <a:r>
              <a:rPr lang="en-US" dirty="0" smtClean="0"/>
              <a:t>How to obtain your </a:t>
            </a:r>
            <a:r>
              <a:rPr lang="en-US" dirty="0" err="1" smtClean="0"/>
              <a:t>objectstore</a:t>
            </a:r>
            <a:r>
              <a:rPr lang="en-US" dirty="0"/>
              <a:t> </a:t>
            </a:r>
            <a:r>
              <a:rPr lang="en-US" dirty="0" smtClean="0"/>
              <a:t>credentials from the </a:t>
            </a:r>
            <a:r>
              <a:rPr lang="en-US" dirty="0" err="1" smtClean="0"/>
              <a:t>headnode</a:t>
            </a:r>
            <a:endParaRPr lang="en-US" dirty="0"/>
          </a:p>
          <a:p>
            <a:pPr marL="285750" indent="-285750">
              <a:buFontTx/>
              <a:buChar char="-"/>
            </a:pPr>
            <a:r>
              <a:rPr lang="en-US" dirty="0" smtClean="0"/>
              <a:t>How to use your </a:t>
            </a:r>
            <a:r>
              <a:rPr lang="en-US" dirty="0" err="1" smtClean="0"/>
              <a:t>objectstore</a:t>
            </a:r>
            <a:r>
              <a:rPr lang="en-US" dirty="0"/>
              <a:t> </a:t>
            </a:r>
            <a:r>
              <a:rPr lang="en-US" dirty="0" smtClean="0"/>
              <a:t>credentials to access the </a:t>
            </a:r>
            <a:r>
              <a:rPr lang="en-US" dirty="0" err="1" smtClean="0"/>
              <a:t>objectstore</a:t>
            </a:r>
            <a:endParaRPr lang="en-US" dirty="0"/>
          </a:p>
        </p:txBody>
      </p:sp>
    </p:spTree>
    <p:extLst>
      <p:ext uri="{BB962C8B-B14F-4D97-AF65-F5344CB8AC3E}">
        <p14:creationId xmlns:p14="http://schemas.microsoft.com/office/powerpoint/2010/main" val="562293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3112" y="2995986"/>
            <a:ext cx="7532831" cy="3139321"/>
          </a:xfrm>
          <a:prstGeom prst="rect">
            <a:avLst/>
          </a:prstGeom>
          <a:noFill/>
        </p:spPr>
        <p:txBody>
          <a:bodyPr wrap="none" rtlCol="0">
            <a:spAutoFit/>
          </a:bodyPr>
          <a:lstStyle/>
          <a:p>
            <a:r>
              <a:rPr lang="en-US" dirty="0" smtClean="0"/>
              <a:t>There are a number of different ways to use your keys to log into the</a:t>
            </a:r>
          </a:p>
          <a:p>
            <a:r>
              <a:rPr lang="en-US" dirty="0" err="1" smtClean="0"/>
              <a:t>headnode</a:t>
            </a:r>
            <a:r>
              <a:rPr lang="en-US" dirty="0" smtClean="0"/>
              <a:t>, and from the </a:t>
            </a:r>
            <a:r>
              <a:rPr lang="en-US" dirty="0" err="1" smtClean="0"/>
              <a:t>headnode</a:t>
            </a:r>
            <a:r>
              <a:rPr lang="en-US" dirty="0" smtClean="0"/>
              <a:t> to your VMs.</a:t>
            </a:r>
          </a:p>
          <a:p>
            <a:endParaRPr lang="en-US" dirty="0"/>
          </a:p>
          <a:p>
            <a:r>
              <a:rPr lang="en-US" dirty="0" smtClean="0"/>
              <a:t>We recommend that you use a </a:t>
            </a:r>
            <a:r>
              <a:rPr lang="en-US" dirty="0" err="1" smtClean="0"/>
              <a:t>config</a:t>
            </a:r>
            <a:r>
              <a:rPr lang="en-US" dirty="0"/>
              <a:t> </a:t>
            </a:r>
            <a:r>
              <a:rPr lang="en-US" dirty="0" smtClean="0"/>
              <a:t>file to enable “multi-hopping” – </a:t>
            </a:r>
          </a:p>
          <a:p>
            <a:r>
              <a:rPr lang="en-US" dirty="0" smtClean="0"/>
              <a:t>From the user end you will be able to log into a VM with a single step,</a:t>
            </a:r>
          </a:p>
          <a:p>
            <a:r>
              <a:rPr lang="en-US" dirty="0"/>
              <a:t>t</a:t>
            </a:r>
            <a:r>
              <a:rPr lang="en-US" dirty="0" smtClean="0"/>
              <a:t>he code will log into the </a:t>
            </a:r>
            <a:r>
              <a:rPr lang="en-US" dirty="0" err="1" smtClean="0"/>
              <a:t>headnode</a:t>
            </a:r>
            <a:r>
              <a:rPr lang="en-US" dirty="0"/>
              <a:t> </a:t>
            </a:r>
            <a:r>
              <a:rPr lang="en-US" dirty="0" smtClean="0"/>
              <a:t>and use a proxy to automatically log from</a:t>
            </a:r>
          </a:p>
          <a:p>
            <a:r>
              <a:rPr lang="en-US" dirty="0"/>
              <a:t>t</a:t>
            </a:r>
            <a:r>
              <a:rPr lang="en-US" dirty="0" smtClean="0"/>
              <a:t>he </a:t>
            </a:r>
            <a:r>
              <a:rPr lang="en-US" dirty="0" err="1" smtClean="0"/>
              <a:t>headnode</a:t>
            </a:r>
            <a:r>
              <a:rPr lang="en-US" dirty="0"/>
              <a:t> </a:t>
            </a:r>
            <a:r>
              <a:rPr lang="en-US" dirty="0" smtClean="0"/>
              <a:t>into your VM</a:t>
            </a:r>
          </a:p>
          <a:p>
            <a:endParaRPr lang="en-US" dirty="0"/>
          </a:p>
          <a:p>
            <a:r>
              <a:rPr lang="en-US" dirty="0" smtClean="0"/>
              <a:t>First, open up a terminal window</a:t>
            </a:r>
          </a:p>
          <a:p>
            <a:r>
              <a:rPr lang="en-US" dirty="0" smtClean="0"/>
              <a:t>If you are using and </a:t>
            </a:r>
            <a:r>
              <a:rPr lang="en-US" dirty="0" err="1" smtClean="0"/>
              <a:t>ubuntu</a:t>
            </a:r>
            <a:r>
              <a:rPr lang="en-US" dirty="0"/>
              <a:t> </a:t>
            </a:r>
            <a:r>
              <a:rPr lang="en-US" dirty="0" smtClean="0"/>
              <a:t>virtual machine just press ctrl + alt + t</a:t>
            </a:r>
            <a:endParaRPr lang="en-US" dirty="0"/>
          </a:p>
          <a:p>
            <a:endParaRPr lang="en-US" dirty="0"/>
          </a:p>
        </p:txBody>
      </p:sp>
      <p:sp>
        <p:nvSpPr>
          <p:cNvPr id="4" name="TextBox 3"/>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
        <p:nvSpPr>
          <p:cNvPr id="5" name="TextBox 4"/>
          <p:cNvSpPr txBox="1"/>
          <p:nvPr/>
        </p:nvSpPr>
        <p:spPr>
          <a:xfrm>
            <a:off x="775561" y="504293"/>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dirty="0" smtClean="0"/>
              <a:t>How to create </a:t>
            </a:r>
            <a:r>
              <a:rPr lang="en-US" dirty="0" err="1" smtClean="0"/>
              <a:t>ssh</a:t>
            </a:r>
            <a:r>
              <a:rPr lang="en-US" dirty="0" smtClean="0"/>
              <a:t> keys for use on the </a:t>
            </a:r>
            <a:r>
              <a:rPr lang="en-US" dirty="0" err="1" smtClean="0"/>
              <a:t>headnode</a:t>
            </a:r>
            <a:r>
              <a:rPr lang="en-US" dirty="0"/>
              <a:t> </a:t>
            </a:r>
            <a:r>
              <a:rPr lang="en-US" dirty="0" smtClean="0"/>
              <a:t>and your VMs</a:t>
            </a:r>
          </a:p>
          <a:p>
            <a:pPr marL="285750" indent="-285750">
              <a:buFontTx/>
              <a:buChar char="-"/>
            </a:pPr>
            <a:r>
              <a:rPr lang="en-US" b="1" dirty="0" smtClean="0"/>
              <a:t>How to create a configuration file to log into the </a:t>
            </a:r>
            <a:r>
              <a:rPr lang="en-US" b="1" dirty="0" err="1" smtClean="0"/>
              <a:t>headnode</a:t>
            </a:r>
            <a:r>
              <a:rPr lang="en-US" b="1" dirty="0"/>
              <a:t> </a:t>
            </a:r>
            <a:r>
              <a:rPr lang="en-US" b="1" dirty="0" smtClean="0"/>
              <a:t>and/or VMs  easily</a:t>
            </a:r>
          </a:p>
          <a:p>
            <a:pPr marL="285750" indent="-285750">
              <a:buFontTx/>
              <a:buChar char="-"/>
            </a:pPr>
            <a:r>
              <a:rPr lang="en-US" dirty="0" smtClean="0"/>
              <a:t>How to spin up VMs</a:t>
            </a:r>
          </a:p>
          <a:p>
            <a:pPr marL="285750" indent="-285750">
              <a:buFontTx/>
              <a:buChar char="-"/>
            </a:pPr>
            <a:r>
              <a:rPr lang="en-US" dirty="0" smtClean="0"/>
              <a:t>How to obtain your </a:t>
            </a:r>
            <a:r>
              <a:rPr lang="en-US" dirty="0" err="1" smtClean="0"/>
              <a:t>objectstore</a:t>
            </a:r>
            <a:r>
              <a:rPr lang="en-US" dirty="0"/>
              <a:t> </a:t>
            </a:r>
            <a:r>
              <a:rPr lang="en-US" dirty="0" smtClean="0"/>
              <a:t>credentials from the </a:t>
            </a:r>
            <a:r>
              <a:rPr lang="en-US" dirty="0" err="1" smtClean="0"/>
              <a:t>headnode</a:t>
            </a:r>
            <a:endParaRPr lang="en-US" dirty="0"/>
          </a:p>
          <a:p>
            <a:pPr marL="285750" indent="-285750">
              <a:buFontTx/>
              <a:buChar char="-"/>
            </a:pPr>
            <a:r>
              <a:rPr lang="en-US" dirty="0" smtClean="0"/>
              <a:t>How to use your </a:t>
            </a:r>
            <a:r>
              <a:rPr lang="en-US" dirty="0" err="1" smtClean="0"/>
              <a:t>objectstore</a:t>
            </a:r>
            <a:r>
              <a:rPr lang="en-US" dirty="0"/>
              <a:t> </a:t>
            </a:r>
            <a:r>
              <a:rPr lang="en-US" dirty="0" smtClean="0"/>
              <a:t>credentials to access the </a:t>
            </a:r>
            <a:r>
              <a:rPr lang="en-US" dirty="0" err="1" smtClean="0"/>
              <a:t>objectstore</a:t>
            </a:r>
            <a:endParaRPr lang="en-US" dirty="0"/>
          </a:p>
        </p:txBody>
      </p:sp>
    </p:spTree>
    <p:extLst>
      <p:ext uri="{BB962C8B-B14F-4D97-AF65-F5344CB8AC3E}">
        <p14:creationId xmlns:p14="http://schemas.microsoft.com/office/powerpoint/2010/main" val="1175075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359" y="727851"/>
            <a:ext cx="8695755" cy="1200329"/>
          </a:xfrm>
          <a:prstGeom prst="rect">
            <a:avLst/>
          </a:prstGeom>
        </p:spPr>
        <p:txBody>
          <a:bodyPr wrap="square">
            <a:spAutoFit/>
          </a:bodyPr>
          <a:lstStyle/>
          <a:p>
            <a:r>
              <a:rPr lang="en-US" dirty="0" smtClean="0"/>
              <a:t>First, open up a terminal window</a:t>
            </a:r>
          </a:p>
          <a:p>
            <a:r>
              <a:rPr lang="en-US" dirty="0" smtClean="0"/>
              <a:t>If you are using and </a:t>
            </a:r>
            <a:r>
              <a:rPr lang="en-US" dirty="0" err="1" smtClean="0"/>
              <a:t>ubuntu</a:t>
            </a:r>
            <a:r>
              <a:rPr lang="en-US" dirty="0" smtClean="0"/>
              <a:t> virtual machine just press ctrl + alt + t</a:t>
            </a:r>
          </a:p>
          <a:p>
            <a:r>
              <a:rPr lang="en-US" dirty="0" smtClean="0"/>
              <a:t>For OSX look under application-&gt;utilities-&gt;terminal</a:t>
            </a:r>
          </a:p>
          <a:p>
            <a:endParaRPr lang="en-US" dirty="0"/>
          </a:p>
        </p:txBody>
      </p:sp>
      <p:sp>
        <p:nvSpPr>
          <p:cNvPr id="4" name="TextBox 3"/>
          <p:cNvSpPr txBox="1"/>
          <p:nvPr/>
        </p:nvSpPr>
        <p:spPr>
          <a:xfrm>
            <a:off x="81398" y="4027792"/>
            <a:ext cx="7779368" cy="2031325"/>
          </a:xfrm>
          <a:prstGeom prst="rect">
            <a:avLst/>
          </a:prstGeom>
          <a:noFill/>
        </p:spPr>
        <p:txBody>
          <a:bodyPr wrap="none" rtlCol="0">
            <a:spAutoFit/>
          </a:bodyPr>
          <a:lstStyle/>
          <a:p>
            <a:r>
              <a:rPr lang="en-US" dirty="0" smtClean="0"/>
              <a:t>You have to create a $HOME/.</a:t>
            </a:r>
            <a:r>
              <a:rPr lang="en-US" dirty="0" err="1" smtClean="0"/>
              <a:t>ssh</a:t>
            </a:r>
            <a:r>
              <a:rPr lang="en-US" dirty="0" smtClean="0"/>
              <a:t> directory if one doesn’t exists.</a:t>
            </a:r>
          </a:p>
          <a:p>
            <a:r>
              <a:rPr lang="en-US" dirty="0" smtClean="0"/>
              <a:t>You can do it by typing this</a:t>
            </a:r>
          </a:p>
          <a:p>
            <a:r>
              <a:rPr lang="en-US" dirty="0" smtClean="0"/>
              <a:t>     </a:t>
            </a:r>
            <a:r>
              <a:rPr lang="en-US" dirty="0" err="1" smtClean="0"/>
              <a:t>mkdir</a:t>
            </a:r>
            <a:r>
              <a:rPr lang="en-US" dirty="0" smtClean="0"/>
              <a:t> –p ~/.</a:t>
            </a:r>
            <a:r>
              <a:rPr lang="en-US" dirty="0" err="1" smtClean="0"/>
              <a:t>ssh</a:t>
            </a:r>
            <a:r>
              <a:rPr lang="en-US" dirty="0" smtClean="0"/>
              <a:t> </a:t>
            </a:r>
          </a:p>
          <a:p>
            <a:r>
              <a:rPr lang="en-US" dirty="0" smtClean="0"/>
              <a:t>Notes:	“~” is a shortcut for $HOME, </a:t>
            </a:r>
          </a:p>
          <a:p>
            <a:r>
              <a:rPr lang="en-US" dirty="0" smtClean="0"/>
              <a:t>		-p will not overwrite an existing directory</a:t>
            </a:r>
          </a:p>
          <a:p>
            <a:r>
              <a:rPr lang="en-US" dirty="0"/>
              <a:t>	</a:t>
            </a:r>
            <a:r>
              <a:rPr lang="en-US" dirty="0" smtClean="0"/>
              <a:t>	$HOME is just a variable that holds the location of your home directory</a:t>
            </a:r>
          </a:p>
          <a:p>
            <a:r>
              <a:rPr lang="en-US" dirty="0"/>
              <a:t>	</a:t>
            </a:r>
            <a:r>
              <a:rPr lang="en-US" dirty="0" smtClean="0"/>
              <a:t>	Type “echo $HOME” if you are curious to see what it is</a:t>
            </a:r>
            <a:endParaRPr lang="en-US" dirty="0"/>
          </a:p>
        </p:txBody>
      </p:sp>
      <p:sp>
        <p:nvSpPr>
          <p:cNvPr id="5" name="TextBox 4"/>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pic>
        <p:nvPicPr>
          <p:cNvPr id="6" name="Picture 5"/>
          <p:cNvPicPr>
            <a:picLocks noChangeAspect="1"/>
          </p:cNvPicPr>
          <p:nvPr/>
        </p:nvPicPr>
        <p:blipFill>
          <a:blip r:embed="rId2"/>
          <a:stretch>
            <a:fillRect/>
          </a:stretch>
        </p:blipFill>
        <p:spPr>
          <a:xfrm>
            <a:off x="1456792" y="2260832"/>
            <a:ext cx="6230416" cy="1583564"/>
          </a:xfrm>
          <a:prstGeom prst="rect">
            <a:avLst/>
          </a:prstGeom>
        </p:spPr>
      </p:pic>
    </p:spTree>
    <p:extLst>
      <p:ext uri="{BB962C8B-B14F-4D97-AF65-F5344CB8AC3E}">
        <p14:creationId xmlns:p14="http://schemas.microsoft.com/office/powerpoint/2010/main" val="1465464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9288" y="795218"/>
            <a:ext cx="5730505" cy="1477328"/>
          </a:xfrm>
          <a:prstGeom prst="rect">
            <a:avLst/>
          </a:prstGeom>
          <a:noFill/>
        </p:spPr>
        <p:txBody>
          <a:bodyPr wrap="none" rtlCol="0">
            <a:spAutoFit/>
          </a:bodyPr>
          <a:lstStyle/>
          <a:p>
            <a:r>
              <a:rPr lang="en-US" dirty="0" smtClean="0"/>
              <a:t>Then copy your downloaded keys to the ~/.</a:t>
            </a:r>
            <a:r>
              <a:rPr lang="en-US" dirty="0" err="1" smtClean="0"/>
              <a:t>ssh</a:t>
            </a:r>
            <a:r>
              <a:rPr lang="en-US" dirty="0"/>
              <a:t> </a:t>
            </a:r>
            <a:r>
              <a:rPr lang="en-US" dirty="0" smtClean="0"/>
              <a:t>directory</a:t>
            </a:r>
          </a:p>
          <a:p>
            <a:r>
              <a:rPr lang="en-US" dirty="0" smtClean="0"/>
              <a:t>(from the shared directory if you are using the Ubuntu VM)</a:t>
            </a:r>
          </a:p>
          <a:p>
            <a:r>
              <a:rPr lang="en-US" dirty="0" smtClean="0"/>
              <a:t>Something like the following command should do the trick</a:t>
            </a:r>
          </a:p>
          <a:p>
            <a:endParaRPr lang="en-US" dirty="0"/>
          </a:p>
          <a:p>
            <a:r>
              <a:rPr lang="en-US" dirty="0" smtClean="0"/>
              <a:t>     </a:t>
            </a:r>
            <a:r>
              <a:rPr lang="en-US" dirty="0"/>
              <a:t>﻿</a:t>
            </a:r>
            <a:r>
              <a:rPr lang="en-US" dirty="0" err="1"/>
              <a:t>cp</a:t>
            </a:r>
            <a:r>
              <a:rPr lang="en-US" dirty="0"/>
              <a:t> ~/Desktop/</a:t>
            </a:r>
            <a:r>
              <a:rPr lang="en-US" dirty="0" err="1"/>
              <a:t>VM_share</a:t>
            </a:r>
            <a:r>
              <a:rPr lang="en-US" dirty="0"/>
              <a:t>/*.</a:t>
            </a:r>
            <a:r>
              <a:rPr lang="en-US" dirty="0" err="1"/>
              <a:t>pem</a:t>
            </a:r>
            <a:r>
              <a:rPr lang="en-US" dirty="0"/>
              <a:t> ~/.</a:t>
            </a:r>
            <a:r>
              <a:rPr lang="en-US" dirty="0" err="1"/>
              <a:t>ssh</a:t>
            </a:r>
            <a:r>
              <a:rPr lang="en-US" dirty="0" smtClean="0"/>
              <a:t>/</a:t>
            </a:r>
            <a:endParaRPr lang="en-US" dirty="0"/>
          </a:p>
        </p:txBody>
      </p:sp>
      <p:pic>
        <p:nvPicPr>
          <p:cNvPr id="2" name="Picture 1"/>
          <p:cNvPicPr>
            <a:picLocks noChangeAspect="1"/>
          </p:cNvPicPr>
          <p:nvPr/>
        </p:nvPicPr>
        <p:blipFill>
          <a:blip r:embed="rId2"/>
          <a:stretch>
            <a:fillRect/>
          </a:stretch>
        </p:blipFill>
        <p:spPr>
          <a:xfrm>
            <a:off x="1314236" y="2343164"/>
            <a:ext cx="6277890" cy="1258980"/>
          </a:xfrm>
          <a:prstGeom prst="rect">
            <a:avLst/>
          </a:prstGeom>
        </p:spPr>
      </p:pic>
      <p:sp>
        <p:nvSpPr>
          <p:cNvPr id="8" name="TextBox 7"/>
          <p:cNvSpPr txBox="1"/>
          <p:nvPr/>
        </p:nvSpPr>
        <p:spPr>
          <a:xfrm>
            <a:off x="1636768" y="3831719"/>
            <a:ext cx="5327099" cy="923330"/>
          </a:xfrm>
          <a:prstGeom prst="rect">
            <a:avLst/>
          </a:prstGeom>
          <a:noFill/>
        </p:spPr>
        <p:txBody>
          <a:bodyPr wrap="none" rtlCol="0">
            <a:spAutoFit/>
          </a:bodyPr>
          <a:lstStyle/>
          <a:p>
            <a:r>
              <a:rPr lang="en-US" dirty="0" smtClean="0"/>
              <a:t>Make sure your keys have the appropriate permissions</a:t>
            </a:r>
          </a:p>
          <a:p>
            <a:endParaRPr lang="en-US" dirty="0"/>
          </a:p>
          <a:p>
            <a:r>
              <a:rPr lang="en-US" dirty="0" err="1"/>
              <a:t>c</a:t>
            </a:r>
            <a:r>
              <a:rPr lang="en-US" dirty="0" err="1" smtClean="0"/>
              <a:t>hmod</a:t>
            </a:r>
            <a:r>
              <a:rPr lang="en-US" dirty="0" smtClean="0"/>
              <a:t> 600 ~/.</a:t>
            </a:r>
            <a:r>
              <a:rPr lang="en-US" dirty="0" err="1" smtClean="0"/>
              <a:t>ssh</a:t>
            </a:r>
            <a:r>
              <a:rPr lang="en-US" dirty="0" smtClean="0"/>
              <a:t>/*.</a:t>
            </a:r>
            <a:r>
              <a:rPr lang="en-US" dirty="0" err="1" smtClean="0"/>
              <a:t>pem</a:t>
            </a:r>
            <a:endParaRPr lang="en-US" dirty="0"/>
          </a:p>
        </p:txBody>
      </p:sp>
      <p:pic>
        <p:nvPicPr>
          <p:cNvPr id="9" name="Picture 8"/>
          <p:cNvPicPr>
            <a:picLocks noChangeAspect="1"/>
          </p:cNvPicPr>
          <p:nvPr/>
        </p:nvPicPr>
        <p:blipFill>
          <a:blip r:embed="rId3"/>
          <a:stretch>
            <a:fillRect/>
          </a:stretch>
        </p:blipFill>
        <p:spPr>
          <a:xfrm>
            <a:off x="1057091" y="5292218"/>
            <a:ext cx="7029819" cy="1128243"/>
          </a:xfrm>
          <a:prstGeom prst="rect">
            <a:avLst/>
          </a:prstGeom>
        </p:spPr>
      </p:pic>
      <p:sp>
        <p:nvSpPr>
          <p:cNvPr id="7" name="TextBox 6"/>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5579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0721" y="3053265"/>
            <a:ext cx="7373056" cy="3593067"/>
          </a:xfrm>
          <a:prstGeom prst="rect">
            <a:avLst/>
          </a:prstGeom>
        </p:spPr>
      </p:pic>
      <p:sp>
        <p:nvSpPr>
          <p:cNvPr id="6" name="TextBox 5"/>
          <p:cNvSpPr txBox="1"/>
          <p:nvPr/>
        </p:nvSpPr>
        <p:spPr>
          <a:xfrm>
            <a:off x="1880888" y="2338916"/>
            <a:ext cx="5322829" cy="369332"/>
          </a:xfrm>
          <a:prstGeom prst="rect">
            <a:avLst/>
          </a:prstGeom>
          <a:noFill/>
        </p:spPr>
        <p:txBody>
          <a:bodyPr wrap="none" rtlCol="0">
            <a:spAutoFit/>
          </a:bodyPr>
          <a:lstStyle/>
          <a:p>
            <a:r>
              <a:rPr lang="en-US" b="1" dirty="0" smtClean="0"/>
              <a:t>This guide outlines each of these skills in two sections  </a:t>
            </a:r>
            <a:endParaRPr lang="en-US" b="1" dirty="0"/>
          </a:p>
        </p:txBody>
      </p:sp>
      <p:sp>
        <p:nvSpPr>
          <p:cNvPr id="7" name="TextBox 6"/>
          <p:cNvSpPr txBox="1"/>
          <p:nvPr/>
        </p:nvSpPr>
        <p:spPr>
          <a:xfrm>
            <a:off x="1118707" y="390709"/>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solidFill>
                  <a:srgbClr val="0000FF"/>
                </a:solidFill>
              </a:rPr>
              <a:t>How to use a  </a:t>
            </a:r>
            <a:r>
              <a:rPr lang="en-US" dirty="0" err="1" smtClean="0">
                <a:solidFill>
                  <a:srgbClr val="0000FF"/>
                </a:solidFill>
              </a:rPr>
              <a:t>linux</a:t>
            </a:r>
            <a:r>
              <a:rPr lang="en-US" dirty="0" smtClean="0">
                <a:solidFill>
                  <a:srgbClr val="0000FF"/>
                </a:solidFill>
              </a:rPr>
              <a:t>/</a:t>
            </a:r>
            <a:r>
              <a:rPr lang="en-US" dirty="0" err="1" smtClean="0">
                <a:solidFill>
                  <a:srgbClr val="0000FF"/>
                </a:solidFill>
              </a:rPr>
              <a:t>unix</a:t>
            </a:r>
            <a:r>
              <a:rPr lang="en-US" dirty="0">
                <a:solidFill>
                  <a:srgbClr val="0000FF"/>
                </a:solidFill>
              </a:rPr>
              <a:t> </a:t>
            </a:r>
            <a:r>
              <a:rPr lang="en-US" dirty="0" smtClean="0">
                <a:solidFill>
                  <a:srgbClr val="0000FF"/>
                </a:solidFill>
              </a:rPr>
              <a:t>based operating system to interact with the system</a:t>
            </a:r>
          </a:p>
          <a:p>
            <a:pPr marL="285750" indent="-285750">
              <a:buFontTx/>
              <a:buChar char="-"/>
            </a:pPr>
            <a:r>
              <a:rPr lang="en-US" dirty="0" smtClean="0">
                <a:solidFill>
                  <a:srgbClr val="008000"/>
                </a:solidFill>
              </a:rPr>
              <a:t>How to create </a:t>
            </a:r>
            <a:r>
              <a:rPr lang="en-US" dirty="0" err="1" smtClean="0">
                <a:solidFill>
                  <a:srgbClr val="008000"/>
                </a:solidFill>
              </a:rPr>
              <a:t>ssh</a:t>
            </a:r>
            <a:r>
              <a:rPr lang="en-US" dirty="0" smtClean="0">
                <a:solidFill>
                  <a:srgbClr val="008000"/>
                </a:solidFill>
              </a:rPr>
              <a:t> keys for use on the </a:t>
            </a:r>
            <a:r>
              <a:rPr lang="en-US" dirty="0" err="1" smtClean="0">
                <a:solidFill>
                  <a:srgbClr val="008000"/>
                </a:solidFill>
              </a:rPr>
              <a:t>headnode</a:t>
            </a:r>
            <a:r>
              <a:rPr lang="en-US" dirty="0">
                <a:solidFill>
                  <a:srgbClr val="008000"/>
                </a:solidFill>
              </a:rPr>
              <a:t> </a:t>
            </a:r>
            <a:r>
              <a:rPr lang="en-US" dirty="0" smtClean="0">
                <a:solidFill>
                  <a:srgbClr val="008000"/>
                </a:solidFill>
              </a:rPr>
              <a:t>and your VMs</a:t>
            </a:r>
          </a:p>
          <a:p>
            <a:pPr marL="285750" indent="-285750">
              <a:buFontTx/>
              <a:buChar char="-"/>
            </a:pPr>
            <a:r>
              <a:rPr lang="en-US" dirty="0" smtClean="0">
                <a:solidFill>
                  <a:srgbClr val="008000"/>
                </a:solidFill>
              </a:rPr>
              <a:t>How to create a configuration file to log into the </a:t>
            </a:r>
            <a:r>
              <a:rPr lang="en-US" dirty="0" err="1" smtClean="0">
                <a:solidFill>
                  <a:srgbClr val="008000"/>
                </a:solidFill>
              </a:rPr>
              <a:t>headnode</a:t>
            </a:r>
            <a:r>
              <a:rPr lang="en-US" dirty="0">
                <a:solidFill>
                  <a:srgbClr val="008000"/>
                </a:solidFill>
              </a:rPr>
              <a:t> </a:t>
            </a:r>
            <a:r>
              <a:rPr lang="en-US" dirty="0" smtClean="0">
                <a:solidFill>
                  <a:srgbClr val="008000"/>
                </a:solidFill>
              </a:rPr>
              <a:t>and/or VMs  easily</a:t>
            </a:r>
          </a:p>
          <a:p>
            <a:pPr marL="285750" indent="-285750">
              <a:buFontTx/>
              <a:buChar char="-"/>
            </a:pPr>
            <a:r>
              <a:rPr lang="en-US" dirty="0" smtClean="0">
                <a:solidFill>
                  <a:srgbClr val="008000"/>
                </a:solidFill>
              </a:rPr>
              <a:t>How to spin up VMs</a:t>
            </a:r>
          </a:p>
          <a:p>
            <a:pPr marL="285750" indent="-285750">
              <a:buFontTx/>
              <a:buChar char="-"/>
            </a:pPr>
            <a:r>
              <a:rPr lang="en-US" dirty="0" smtClean="0">
                <a:solidFill>
                  <a:srgbClr val="008000"/>
                </a:solidFill>
              </a:rPr>
              <a:t>How to obtain your </a:t>
            </a:r>
            <a:r>
              <a:rPr lang="en-US" dirty="0" err="1" smtClean="0">
                <a:solidFill>
                  <a:srgbClr val="008000"/>
                </a:solidFill>
              </a:rPr>
              <a:t>objectstore</a:t>
            </a:r>
            <a:r>
              <a:rPr lang="en-US" dirty="0">
                <a:solidFill>
                  <a:srgbClr val="008000"/>
                </a:solidFill>
              </a:rPr>
              <a:t> </a:t>
            </a:r>
            <a:r>
              <a:rPr lang="en-US" dirty="0" smtClean="0">
                <a:solidFill>
                  <a:srgbClr val="008000"/>
                </a:solidFill>
              </a:rPr>
              <a:t>credentials from the </a:t>
            </a:r>
            <a:r>
              <a:rPr lang="en-US" dirty="0" err="1" smtClean="0">
                <a:solidFill>
                  <a:srgbClr val="008000"/>
                </a:solidFill>
              </a:rPr>
              <a:t>headnode</a:t>
            </a:r>
            <a:endParaRPr lang="en-US" dirty="0">
              <a:solidFill>
                <a:srgbClr val="008000"/>
              </a:solidFill>
            </a:endParaRPr>
          </a:p>
          <a:p>
            <a:pPr marL="285750" indent="-285750">
              <a:buFontTx/>
              <a:buChar char="-"/>
            </a:pPr>
            <a:r>
              <a:rPr lang="en-US" dirty="0" smtClean="0">
                <a:solidFill>
                  <a:srgbClr val="008000"/>
                </a:solidFill>
              </a:rPr>
              <a:t>How to use your </a:t>
            </a:r>
            <a:r>
              <a:rPr lang="en-US" dirty="0" err="1" smtClean="0">
                <a:solidFill>
                  <a:srgbClr val="008000"/>
                </a:solidFill>
              </a:rPr>
              <a:t>objectstore</a:t>
            </a:r>
            <a:r>
              <a:rPr lang="en-US" dirty="0">
                <a:solidFill>
                  <a:srgbClr val="008000"/>
                </a:solidFill>
              </a:rPr>
              <a:t> </a:t>
            </a:r>
            <a:r>
              <a:rPr lang="en-US" dirty="0" smtClean="0">
                <a:solidFill>
                  <a:srgbClr val="008000"/>
                </a:solidFill>
              </a:rPr>
              <a:t>credentials to access the </a:t>
            </a:r>
            <a:r>
              <a:rPr lang="en-US" dirty="0" err="1" smtClean="0">
                <a:solidFill>
                  <a:srgbClr val="008000"/>
                </a:solidFill>
              </a:rPr>
              <a:t>objectstore</a:t>
            </a:r>
            <a:endParaRPr lang="en-US" dirty="0">
              <a:solidFill>
                <a:srgbClr val="008000"/>
              </a:solidFill>
            </a:endParaRPr>
          </a:p>
        </p:txBody>
      </p:sp>
      <p:sp>
        <p:nvSpPr>
          <p:cNvPr id="5" name="TextBox 4"/>
          <p:cNvSpPr txBox="1"/>
          <p:nvPr/>
        </p:nvSpPr>
        <p:spPr>
          <a:xfrm>
            <a:off x="7055" y="-7056"/>
            <a:ext cx="1383687" cy="369332"/>
          </a:xfrm>
          <a:prstGeom prst="rect">
            <a:avLst/>
          </a:prstGeom>
          <a:noFill/>
        </p:spPr>
        <p:txBody>
          <a:bodyPr wrap="none" rtlCol="0">
            <a:spAutoFit/>
          </a:bodyPr>
          <a:lstStyle/>
          <a:p>
            <a:r>
              <a:rPr lang="en-US" b="1" dirty="0" smtClean="0"/>
              <a:t>Introduction</a:t>
            </a:r>
          </a:p>
        </p:txBody>
      </p:sp>
      <p:sp>
        <p:nvSpPr>
          <p:cNvPr id="3" name="TextBox 2"/>
          <p:cNvSpPr txBox="1"/>
          <p:nvPr/>
        </p:nvSpPr>
        <p:spPr>
          <a:xfrm>
            <a:off x="74731" y="663219"/>
            <a:ext cx="1043976" cy="646331"/>
          </a:xfrm>
          <a:prstGeom prst="rect">
            <a:avLst/>
          </a:prstGeom>
          <a:noFill/>
        </p:spPr>
        <p:txBody>
          <a:bodyPr wrap="none" rtlCol="0">
            <a:spAutoFit/>
          </a:bodyPr>
          <a:lstStyle/>
          <a:p>
            <a:r>
              <a:rPr lang="en-US" dirty="0" smtClean="0">
                <a:solidFill>
                  <a:srgbClr val="0000FF"/>
                </a:solidFill>
              </a:rPr>
              <a:t>Section 1</a:t>
            </a:r>
          </a:p>
          <a:p>
            <a:r>
              <a:rPr lang="en-US" dirty="0" smtClean="0">
                <a:solidFill>
                  <a:srgbClr val="008000"/>
                </a:solidFill>
              </a:rPr>
              <a:t>Section 2</a:t>
            </a:r>
            <a:endParaRPr lang="en-US" dirty="0">
              <a:solidFill>
                <a:srgbClr val="008000"/>
              </a:solidFill>
            </a:endParaRPr>
          </a:p>
        </p:txBody>
      </p:sp>
    </p:spTree>
    <p:extLst>
      <p:ext uri="{BB962C8B-B14F-4D97-AF65-F5344CB8AC3E}">
        <p14:creationId xmlns:p14="http://schemas.microsoft.com/office/powerpoint/2010/main" val="40219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34155" y="522952"/>
            <a:ext cx="2314343" cy="369332"/>
          </a:xfrm>
          <a:prstGeom prst="rect">
            <a:avLst/>
          </a:prstGeom>
          <a:noFill/>
        </p:spPr>
        <p:txBody>
          <a:bodyPr wrap="none" rtlCol="0">
            <a:spAutoFit/>
          </a:bodyPr>
          <a:lstStyle/>
          <a:p>
            <a:r>
              <a:rPr lang="en-US" dirty="0" smtClean="0"/>
              <a:t>Enter the </a:t>
            </a:r>
            <a:r>
              <a:rPr lang="en-US" dirty="0" err="1" smtClean="0"/>
              <a:t>ssh</a:t>
            </a:r>
            <a:r>
              <a:rPr lang="en-US" dirty="0"/>
              <a:t> </a:t>
            </a:r>
            <a:r>
              <a:rPr lang="en-US" dirty="0" smtClean="0"/>
              <a:t>directory</a:t>
            </a:r>
            <a:endParaRPr lang="en-US" dirty="0"/>
          </a:p>
        </p:txBody>
      </p:sp>
      <p:sp>
        <p:nvSpPr>
          <p:cNvPr id="4" name="TextBox 3"/>
          <p:cNvSpPr txBox="1"/>
          <p:nvPr/>
        </p:nvSpPr>
        <p:spPr>
          <a:xfrm>
            <a:off x="1225879" y="2100673"/>
            <a:ext cx="6702062" cy="2031325"/>
          </a:xfrm>
          <a:prstGeom prst="rect">
            <a:avLst/>
          </a:prstGeom>
          <a:noFill/>
        </p:spPr>
        <p:txBody>
          <a:bodyPr wrap="none" rtlCol="0">
            <a:spAutoFit/>
          </a:bodyPr>
          <a:lstStyle/>
          <a:p>
            <a:r>
              <a:rPr lang="en-US" dirty="0" smtClean="0"/>
              <a:t>See if it contains a file called “</a:t>
            </a:r>
            <a:r>
              <a:rPr lang="en-US" dirty="0" err="1" smtClean="0"/>
              <a:t>config</a:t>
            </a:r>
            <a:r>
              <a:rPr lang="en-US" dirty="0" smtClean="0"/>
              <a:t>” like this</a:t>
            </a:r>
          </a:p>
          <a:p>
            <a:endParaRPr lang="en-US" dirty="0"/>
          </a:p>
          <a:p>
            <a:r>
              <a:rPr lang="en-US" i="1" dirty="0" err="1" smtClean="0"/>
              <a:t>ls</a:t>
            </a:r>
            <a:r>
              <a:rPr lang="en-US" i="1" dirty="0" smtClean="0"/>
              <a:t> </a:t>
            </a:r>
            <a:r>
              <a:rPr lang="en-US" i="1" dirty="0" err="1" smtClean="0"/>
              <a:t>config</a:t>
            </a:r>
            <a:r>
              <a:rPr lang="en-US" i="1" dirty="0" smtClean="0"/>
              <a:t> </a:t>
            </a:r>
          </a:p>
          <a:p>
            <a:endParaRPr lang="en-US" dirty="0"/>
          </a:p>
          <a:p>
            <a:r>
              <a:rPr lang="en-US" dirty="0" smtClean="0"/>
              <a:t>It will return the name of the file if it exists, and an error if it does not</a:t>
            </a:r>
          </a:p>
          <a:p>
            <a:endParaRPr lang="en-US" dirty="0" smtClean="0"/>
          </a:p>
          <a:p>
            <a:r>
              <a:rPr lang="en-US" dirty="0" smtClean="0"/>
              <a:t>If the  file does not exist use </a:t>
            </a:r>
            <a:r>
              <a:rPr lang="en-US" dirty="0"/>
              <a:t>the command “touch </a:t>
            </a:r>
            <a:r>
              <a:rPr lang="en-US" dirty="0" err="1"/>
              <a:t>config</a:t>
            </a:r>
            <a:r>
              <a:rPr lang="en-US" dirty="0"/>
              <a:t>” to create </a:t>
            </a:r>
            <a:r>
              <a:rPr lang="en-US" dirty="0" smtClean="0"/>
              <a:t>it</a:t>
            </a:r>
            <a:endParaRPr lang="en-US" dirty="0"/>
          </a:p>
        </p:txBody>
      </p:sp>
      <p:pic>
        <p:nvPicPr>
          <p:cNvPr id="8" name="Picture 7"/>
          <p:cNvPicPr>
            <a:picLocks noChangeAspect="1"/>
          </p:cNvPicPr>
          <p:nvPr/>
        </p:nvPicPr>
        <p:blipFill>
          <a:blip r:embed="rId2"/>
          <a:stretch>
            <a:fillRect/>
          </a:stretch>
        </p:blipFill>
        <p:spPr>
          <a:xfrm>
            <a:off x="1225879" y="1036613"/>
            <a:ext cx="6692243" cy="975028"/>
          </a:xfrm>
          <a:prstGeom prst="rect">
            <a:avLst/>
          </a:prstGeom>
        </p:spPr>
      </p:pic>
      <p:pic>
        <p:nvPicPr>
          <p:cNvPr id="9" name="Picture 8"/>
          <p:cNvPicPr>
            <a:picLocks noChangeAspect="1"/>
          </p:cNvPicPr>
          <p:nvPr/>
        </p:nvPicPr>
        <p:blipFill>
          <a:blip r:embed="rId3"/>
          <a:stretch>
            <a:fillRect/>
          </a:stretch>
        </p:blipFill>
        <p:spPr>
          <a:xfrm>
            <a:off x="1133631" y="4537967"/>
            <a:ext cx="6876738" cy="1455927"/>
          </a:xfrm>
          <a:prstGeom prst="rect">
            <a:avLst/>
          </a:prstGeom>
        </p:spPr>
      </p:pic>
      <p:sp>
        <p:nvSpPr>
          <p:cNvPr id="6" name="TextBox 5"/>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132635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7129" y="6132686"/>
            <a:ext cx="6996815" cy="646331"/>
          </a:xfrm>
          <a:prstGeom prst="rect">
            <a:avLst/>
          </a:prstGeom>
          <a:noFill/>
        </p:spPr>
        <p:txBody>
          <a:bodyPr wrap="none" rtlCol="0">
            <a:spAutoFit/>
          </a:bodyPr>
          <a:lstStyle/>
          <a:p>
            <a:r>
              <a:rPr lang="en-US" dirty="0" smtClean="0"/>
              <a:t>If you know Ubuntu, feel free to use any other text editor.</a:t>
            </a:r>
          </a:p>
          <a:p>
            <a:r>
              <a:rPr lang="en-US" dirty="0" smtClean="0"/>
              <a:t>For the sake of simplicity, the following example will continue to use “vi”</a:t>
            </a:r>
            <a:endParaRPr lang="en-US" dirty="0"/>
          </a:p>
        </p:txBody>
      </p:sp>
      <p:sp>
        <p:nvSpPr>
          <p:cNvPr id="5" name="TextBox 4"/>
          <p:cNvSpPr txBox="1"/>
          <p:nvPr/>
        </p:nvSpPr>
        <p:spPr>
          <a:xfrm>
            <a:off x="1166467" y="249741"/>
            <a:ext cx="7265518" cy="2031325"/>
          </a:xfrm>
          <a:prstGeom prst="rect">
            <a:avLst/>
          </a:prstGeom>
          <a:noFill/>
        </p:spPr>
        <p:txBody>
          <a:bodyPr wrap="none" rtlCol="0">
            <a:spAutoFit/>
          </a:bodyPr>
          <a:lstStyle/>
          <a:p>
            <a:r>
              <a:rPr lang="en-US" dirty="0" smtClean="0"/>
              <a:t>Now open the </a:t>
            </a:r>
            <a:r>
              <a:rPr lang="en-US" dirty="0" err="1" smtClean="0"/>
              <a:t>config</a:t>
            </a:r>
            <a:r>
              <a:rPr lang="en-US" dirty="0" smtClean="0"/>
              <a:t> file with the “</a:t>
            </a:r>
            <a:r>
              <a:rPr lang="en-US" dirty="0" err="1" smtClean="0"/>
              <a:t>emacs</a:t>
            </a:r>
            <a:r>
              <a:rPr lang="en-US" dirty="0" smtClean="0"/>
              <a:t>” editor (it is not pre-installed, but</a:t>
            </a:r>
          </a:p>
          <a:p>
            <a:r>
              <a:rPr lang="en-US" dirty="0"/>
              <a:t>i</a:t>
            </a:r>
            <a:r>
              <a:rPr lang="en-US" dirty="0" smtClean="0"/>
              <a:t>s generally more user friendly than built in alternative like “vi” )</a:t>
            </a:r>
          </a:p>
          <a:p>
            <a:r>
              <a:rPr lang="en-US" dirty="0" smtClean="0"/>
              <a:t>If you prefer any other editor, please use it instead</a:t>
            </a:r>
            <a:endParaRPr lang="en-US" dirty="0"/>
          </a:p>
          <a:p>
            <a:endParaRPr lang="en-US" dirty="0" smtClean="0"/>
          </a:p>
          <a:p>
            <a:r>
              <a:rPr lang="en-US" dirty="0" smtClean="0"/>
              <a:t>Install </a:t>
            </a:r>
            <a:r>
              <a:rPr lang="en-US" dirty="0" err="1" smtClean="0"/>
              <a:t>emacs</a:t>
            </a:r>
            <a:r>
              <a:rPr lang="en-US" dirty="0" smtClean="0"/>
              <a:t> with the following command</a:t>
            </a:r>
          </a:p>
          <a:p>
            <a:r>
              <a:rPr lang="en-US" dirty="0"/>
              <a:t>“﻿ </a:t>
            </a:r>
            <a:r>
              <a:rPr lang="en-US" dirty="0" err="1"/>
              <a:t>sudo</a:t>
            </a:r>
            <a:r>
              <a:rPr lang="en-US" dirty="0"/>
              <a:t> apt-get install -y </a:t>
            </a:r>
            <a:r>
              <a:rPr lang="en-US" dirty="0" err="1" smtClean="0"/>
              <a:t>emacs</a:t>
            </a:r>
            <a:r>
              <a:rPr lang="en-US" dirty="0" smtClean="0"/>
              <a:t>”</a:t>
            </a:r>
          </a:p>
          <a:p>
            <a:endParaRPr lang="en-US" dirty="0"/>
          </a:p>
        </p:txBody>
      </p:sp>
      <p:sp>
        <p:nvSpPr>
          <p:cNvPr id="7" name="TextBox 6"/>
          <p:cNvSpPr txBox="1"/>
          <p:nvPr/>
        </p:nvSpPr>
        <p:spPr>
          <a:xfrm>
            <a:off x="1707559" y="4221856"/>
            <a:ext cx="3986413" cy="369332"/>
          </a:xfrm>
          <a:prstGeom prst="rect">
            <a:avLst/>
          </a:prstGeom>
          <a:noFill/>
        </p:spPr>
        <p:txBody>
          <a:bodyPr wrap="none" rtlCol="0">
            <a:spAutoFit/>
          </a:bodyPr>
          <a:lstStyle/>
          <a:p>
            <a:r>
              <a:rPr lang="en-US" dirty="0" smtClean="0"/>
              <a:t>You should see an empty editor like this:</a:t>
            </a:r>
            <a:endParaRPr lang="en-US" dirty="0"/>
          </a:p>
        </p:txBody>
      </p:sp>
      <p:pic>
        <p:nvPicPr>
          <p:cNvPr id="9" name="Picture 8"/>
          <p:cNvPicPr>
            <a:picLocks noChangeAspect="1"/>
          </p:cNvPicPr>
          <p:nvPr/>
        </p:nvPicPr>
        <p:blipFill>
          <a:blip r:embed="rId2"/>
          <a:stretch>
            <a:fillRect/>
          </a:stretch>
        </p:blipFill>
        <p:spPr>
          <a:xfrm>
            <a:off x="2131762" y="2093622"/>
            <a:ext cx="4149891" cy="535246"/>
          </a:xfrm>
          <a:prstGeom prst="rect">
            <a:avLst/>
          </a:prstGeom>
        </p:spPr>
      </p:pic>
      <p:sp>
        <p:nvSpPr>
          <p:cNvPr id="10" name="TextBox 9"/>
          <p:cNvSpPr txBox="1"/>
          <p:nvPr/>
        </p:nvSpPr>
        <p:spPr>
          <a:xfrm>
            <a:off x="1277129" y="2739108"/>
            <a:ext cx="5568652" cy="646331"/>
          </a:xfrm>
          <a:prstGeom prst="rect">
            <a:avLst/>
          </a:prstGeom>
          <a:noFill/>
        </p:spPr>
        <p:txBody>
          <a:bodyPr wrap="none" rtlCol="0">
            <a:spAutoFit/>
          </a:bodyPr>
          <a:lstStyle/>
          <a:p>
            <a:r>
              <a:rPr lang="en-US" dirty="0" smtClean="0"/>
              <a:t>Open the (empty) </a:t>
            </a:r>
            <a:r>
              <a:rPr lang="en-US" dirty="0" err="1" smtClean="0"/>
              <a:t>config</a:t>
            </a:r>
            <a:r>
              <a:rPr lang="en-US" dirty="0" smtClean="0"/>
              <a:t> file with the following command</a:t>
            </a:r>
          </a:p>
          <a:p>
            <a:r>
              <a:rPr lang="en-US" dirty="0" smtClean="0"/>
              <a:t>“</a:t>
            </a:r>
            <a:r>
              <a:rPr lang="en-US" dirty="0" err="1" smtClean="0"/>
              <a:t>emacs</a:t>
            </a:r>
            <a:r>
              <a:rPr lang="en-US" dirty="0" smtClean="0"/>
              <a:t> ~/.</a:t>
            </a:r>
            <a:r>
              <a:rPr lang="en-US" dirty="0" err="1" smtClean="0"/>
              <a:t>ssh</a:t>
            </a:r>
            <a:r>
              <a:rPr lang="en-US" dirty="0" smtClean="0"/>
              <a:t>/</a:t>
            </a:r>
            <a:r>
              <a:rPr lang="en-US" dirty="0" err="1" smtClean="0"/>
              <a:t>config</a:t>
            </a:r>
            <a:r>
              <a:rPr lang="en-US" dirty="0" smtClean="0"/>
              <a:t>”</a:t>
            </a:r>
            <a:endParaRPr lang="en-US" dirty="0"/>
          </a:p>
        </p:txBody>
      </p:sp>
      <p:pic>
        <p:nvPicPr>
          <p:cNvPr id="12" name="Picture 11"/>
          <p:cNvPicPr>
            <a:picLocks noChangeAspect="1"/>
          </p:cNvPicPr>
          <p:nvPr/>
        </p:nvPicPr>
        <p:blipFill>
          <a:blip r:embed="rId3"/>
          <a:stretch>
            <a:fillRect/>
          </a:stretch>
        </p:blipFill>
        <p:spPr>
          <a:xfrm>
            <a:off x="2240033" y="3326252"/>
            <a:ext cx="3864384" cy="682967"/>
          </a:xfrm>
          <a:prstGeom prst="rect">
            <a:avLst/>
          </a:prstGeom>
        </p:spPr>
      </p:pic>
      <p:pic>
        <p:nvPicPr>
          <p:cNvPr id="13" name="Picture 12"/>
          <p:cNvPicPr>
            <a:picLocks noChangeAspect="1"/>
          </p:cNvPicPr>
          <p:nvPr/>
        </p:nvPicPr>
        <p:blipFill>
          <a:blip r:embed="rId4"/>
          <a:stretch>
            <a:fillRect/>
          </a:stretch>
        </p:blipFill>
        <p:spPr>
          <a:xfrm>
            <a:off x="2005943" y="4691284"/>
            <a:ext cx="4937291" cy="1441402"/>
          </a:xfrm>
          <a:prstGeom prst="rect">
            <a:avLst/>
          </a:prstGeom>
        </p:spPr>
      </p:pic>
      <p:sp>
        <p:nvSpPr>
          <p:cNvPr id="11" name="TextBox 10"/>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155806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7400" y="387131"/>
            <a:ext cx="7903576" cy="8402299"/>
          </a:xfrm>
          <a:prstGeom prst="rect">
            <a:avLst/>
          </a:prstGeom>
          <a:noFill/>
        </p:spPr>
        <p:txBody>
          <a:bodyPr wrap="none" rtlCol="0">
            <a:spAutoFit/>
          </a:bodyPr>
          <a:lstStyle/>
          <a:p>
            <a:r>
              <a:rPr lang="en-US" dirty="0" smtClean="0"/>
              <a:t>Your </a:t>
            </a:r>
            <a:r>
              <a:rPr lang="en-US" dirty="0" err="1" smtClean="0"/>
              <a:t>config</a:t>
            </a:r>
            <a:r>
              <a:rPr lang="en-US" dirty="0"/>
              <a:t> </a:t>
            </a:r>
            <a:r>
              <a:rPr lang="en-US" dirty="0" smtClean="0"/>
              <a:t>file will contain a shortcut that will enable you to </a:t>
            </a:r>
            <a:r>
              <a:rPr lang="en-US" dirty="0" err="1" smtClean="0"/>
              <a:t>ssh</a:t>
            </a:r>
            <a:r>
              <a:rPr lang="en-US" dirty="0" smtClean="0"/>
              <a:t> into the </a:t>
            </a:r>
          </a:p>
          <a:p>
            <a:r>
              <a:rPr lang="en-US" dirty="0" err="1" smtClean="0"/>
              <a:t>Bionimbus</a:t>
            </a:r>
            <a:r>
              <a:rPr lang="en-US" dirty="0" smtClean="0"/>
              <a:t>/PDC </a:t>
            </a:r>
            <a:r>
              <a:rPr lang="en-US" dirty="0" err="1" smtClean="0"/>
              <a:t>headnode</a:t>
            </a:r>
            <a:r>
              <a:rPr lang="en-US" dirty="0"/>
              <a:t> </a:t>
            </a:r>
            <a:r>
              <a:rPr lang="en-US" dirty="0" smtClean="0"/>
              <a:t>easily. </a:t>
            </a:r>
          </a:p>
          <a:p>
            <a:endParaRPr lang="en-US" dirty="0" smtClean="0"/>
          </a:p>
          <a:p>
            <a:r>
              <a:rPr lang="en-US" dirty="0" smtClean="0"/>
              <a:t>Paste these lines into the file, editing </a:t>
            </a:r>
          </a:p>
          <a:p>
            <a:r>
              <a:rPr lang="en-US" dirty="0" smtClean="0"/>
              <a:t>“YOUR_USER_NAME” to be your </a:t>
            </a:r>
            <a:r>
              <a:rPr lang="en-US" dirty="0" err="1" smtClean="0"/>
              <a:t>Bionimbus</a:t>
            </a:r>
            <a:r>
              <a:rPr lang="en-US" dirty="0" smtClean="0"/>
              <a:t>/PDC username and </a:t>
            </a:r>
          </a:p>
          <a:p>
            <a:r>
              <a:rPr lang="en-US" dirty="0" err="1" smtClean="0"/>
              <a:t>your_pdc_headnode_key.pem</a:t>
            </a:r>
            <a:r>
              <a:rPr lang="en-US" dirty="0" smtClean="0"/>
              <a:t> to be the path of the </a:t>
            </a:r>
            <a:r>
              <a:rPr lang="en-US" dirty="0" err="1" smtClean="0"/>
              <a:t>headnode</a:t>
            </a:r>
            <a:r>
              <a:rPr lang="en-US" dirty="0" smtClean="0"/>
              <a:t> </a:t>
            </a:r>
            <a:r>
              <a:rPr lang="en-US" dirty="0" err="1" smtClean="0"/>
              <a:t>ssh</a:t>
            </a:r>
            <a:r>
              <a:rPr lang="en-US" dirty="0" smtClean="0"/>
              <a:t> key (*.</a:t>
            </a:r>
            <a:r>
              <a:rPr lang="en-US" dirty="0" err="1" smtClean="0"/>
              <a:t>pem</a:t>
            </a:r>
            <a:r>
              <a:rPr lang="en-US" dirty="0" smtClean="0"/>
              <a:t> file) </a:t>
            </a:r>
          </a:p>
          <a:p>
            <a:r>
              <a:rPr lang="en-US" dirty="0" smtClean="0"/>
              <a:t>you copied to the ~/.</a:t>
            </a:r>
            <a:r>
              <a:rPr lang="en-US" dirty="0" err="1" smtClean="0"/>
              <a:t>ssh</a:t>
            </a:r>
            <a:r>
              <a:rPr lang="en-US" dirty="0"/>
              <a:t> </a:t>
            </a:r>
            <a:r>
              <a:rPr lang="en-US" dirty="0" smtClean="0"/>
              <a:t>directory in an earlier step</a:t>
            </a:r>
          </a:p>
          <a:p>
            <a:endParaRPr lang="en-US" dirty="0" smtClean="0"/>
          </a:p>
          <a:p>
            <a:r>
              <a:rPr lang="en-US" dirty="0" smtClean="0"/>
              <a:t>     Host </a:t>
            </a:r>
            <a:r>
              <a:rPr lang="en-US" dirty="0"/>
              <a:t>PDC</a:t>
            </a:r>
          </a:p>
          <a:p>
            <a:r>
              <a:rPr lang="en-US" dirty="0" smtClean="0"/>
              <a:t>     Hostname </a:t>
            </a:r>
            <a:r>
              <a:rPr lang="en-US" dirty="0" err="1"/>
              <a:t>bionimbus-pdc.opensciencedatacloud.org</a:t>
            </a:r>
            <a:endParaRPr lang="en-US" dirty="0"/>
          </a:p>
          <a:p>
            <a:r>
              <a:rPr lang="en-US" dirty="0" smtClean="0"/>
              <a:t>     User YOUR_USER_NAME</a:t>
            </a:r>
            <a:endParaRPr lang="en-US" dirty="0"/>
          </a:p>
          <a:p>
            <a:r>
              <a:rPr lang="en-US" dirty="0" smtClean="0"/>
              <a:t>     </a:t>
            </a:r>
            <a:r>
              <a:rPr lang="en-US" dirty="0" err="1" smtClean="0"/>
              <a:t>IdentityFile</a:t>
            </a:r>
            <a:r>
              <a:rPr lang="en-US" dirty="0" smtClean="0"/>
              <a:t> /home/</a:t>
            </a:r>
            <a:r>
              <a:rPr lang="en-US" dirty="0" err="1" smtClean="0"/>
              <a:t>ubuntu</a:t>
            </a:r>
            <a:r>
              <a:rPr lang="en-US" dirty="0" smtClean="0"/>
              <a:t>/</a:t>
            </a:r>
            <a:r>
              <a:rPr lang="en-US" dirty="0"/>
              <a:t>.</a:t>
            </a:r>
            <a:r>
              <a:rPr lang="en-US" dirty="0" err="1"/>
              <a:t>ssh</a:t>
            </a:r>
            <a:r>
              <a:rPr lang="en-US" dirty="0" smtClean="0"/>
              <a:t>/</a:t>
            </a:r>
            <a:r>
              <a:rPr lang="en-US" dirty="0" err="1" smtClean="0"/>
              <a:t>your_pdc_headnode_key.pem</a:t>
            </a:r>
            <a:endParaRPr lang="en-US" dirty="0"/>
          </a:p>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will also contain entries for each of your VMs that will allow you to </a:t>
            </a:r>
            <a:r>
              <a:rPr lang="en-US" dirty="0" err="1" smtClean="0"/>
              <a:t>multihop</a:t>
            </a:r>
            <a:endParaRPr lang="en-US" dirty="0"/>
          </a:p>
          <a:p>
            <a:r>
              <a:rPr lang="en-US" dirty="0"/>
              <a:t>i</a:t>
            </a:r>
            <a:r>
              <a:rPr lang="en-US" dirty="0" smtClean="0"/>
              <a:t>nto the VM without having to directly </a:t>
            </a:r>
            <a:r>
              <a:rPr lang="en-US" dirty="0" err="1" smtClean="0"/>
              <a:t>ssh</a:t>
            </a:r>
            <a:r>
              <a:rPr lang="en-US" dirty="0" smtClean="0"/>
              <a:t> into the </a:t>
            </a:r>
            <a:r>
              <a:rPr lang="en-US" dirty="0" err="1" smtClean="0"/>
              <a:t>headnode</a:t>
            </a:r>
            <a:r>
              <a:rPr lang="en-US" dirty="0" smtClean="0"/>
              <a:t> and then the VM</a:t>
            </a:r>
          </a:p>
          <a:p>
            <a:endParaRPr lang="en-US" dirty="0"/>
          </a:p>
        </p:txBody>
      </p:sp>
      <p:pic>
        <p:nvPicPr>
          <p:cNvPr id="5" name="Picture 4"/>
          <p:cNvPicPr>
            <a:picLocks noChangeAspect="1"/>
          </p:cNvPicPr>
          <p:nvPr/>
        </p:nvPicPr>
        <p:blipFill>
          <a:blip r:embed="rId2"/>
          <a:stretch>
            <a:fillRect/>
          </a:stretch>
        </p:blipFill>
        <p:spPr>
          <a:xfrm>
            <a:off x="1378185" y="4318250"/>
            <a:ext cx="5795950" cy="1306021"/>
          </a:xfrm>
          <a:prstGeom prst="rect">
            <a:avLst/>
          </a:prstGeom>
        </p:spPr>
      </p:pic>
      <p:sp>
        <p:nvSpPr>
          <p:cNvPr id="4" name="TextBox 3"/>
          <p:cNvSpPr txBox="1"/>
          <p:nvPr/>
        </p:nvSpPr>
        <p:spPr>
          <a:xfrm>
            <a:off x="7055" y="-14847"/>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3024136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0712" y="1180290"/>
            <a:ext cx="2223698" cy="2308324"/>
          </a:xfrm>
          <a:prstGeom prst="rect">
            <a:avLst/>
          </a:prstGeom>
          <a:noFill/>
        </p:spPr>
        <p:txBody>
          <a:bodyPr wrap="none" rtlCol="0">
            <a:spAutoFit/>
          </a:bodyPr>
          <a:lstStyle/>
          <a:p>
            <a:r>
              <a:rPr lang="en-US" dirty="0" smtClean="0"/>
              <a:t>To save the file, press </a:t>
            </a:r>
          </a:p>
          <a:p>
            <a:r>
              <a:rPr lang="en-US" i="1" dirty="0" smtClean="0"/>
              <a:t>	ctrl + x </a:t>
            </a:r>
          </a:p>
          <a:p>
            <a:r>
              <a:rPr lang="en-US" dirty="0" smtClean="0"/>
              <a:t>and then </a:t>
            </a:r>
          </a:p>
          <a:p>
            <a:r>
              <a:rPr lang="en-US" i="1" dirty="0" smtClean="0"/>
              <a:t>	ctrl + s</a:t>
            </a:r>
          </a:p>
          <a:p>
            <a:r>
              <a:rPr lang="en-US" dirty="0" smtClean="0"/>
              <a:t>To quit press </a:t>
            </a:r>
          </a:p>
          <a:p>
            <a:r>
              <a:rPr lang="en-US" dirty="0"/>
              <a:t>	</a:t>
            </a:r>
            <a:r>
              <a:rPr lang="en-US" i="1" dirty="0" smtClean="0"/>
              <a:t>ctrl + x </a:t>
            </a:r>
          </a:p>
          <a:p>
            <a:r>
              <a:rPr lang="en-US" dirty="0" smtClean="0"/>
              <a:t>and then </a:t>
            </a:r>
          </a:p>
          <a:p>
            <a:r>
              <a:rPr lang="en-US" dirty="0"/>
              <a:t>	</a:t>
            </a:r>
            <a:r>
              <a:rPr lang="en-US" i="1" dirty="0" smtClean="0"/>
              <a:t>ctrl + c</a:t>
            </a:r>
            <a:endParaRPr lang="en-US" i="1" dirty="0"/>
          </a:p>
        </p:txBody>
      </p:sp>
      <p:pic>
        <p:nvPicPr>
          <p:cNvPr id="6" name="Picture 5"/>
          <p:cNvPicPr>
            <a:picLocks noChangeAspect="1"/>
          </p:cNvPicPr>
          <p:nvPr/>
        </p:nvPicPr>
        <p:blipFill>
          <a:blip r:embed="rId2"/>
          <a:stretch>
            <a:fillRect/>
          </a:stretch>
        </p:blipFill>
        <p:spPr>
          <a:xfrm>
            <a:off x="1757565" y="5490891"/>
            <a:ext cx="5203815" cy="607956"/>
          </a:xfrm>
          <a:prstGeom prst="rect">
            <a:avLst/>
          </a:prstGeom>
        </p:spPr>
      </p:pic>
      <p:sp>
        <p:nvSpPr>
          <p:cNvPr id="7" name="TextBox 6"/>
          <p:cNvSpPr txBox="1"/>
          <p:nvPr/>
        </p:nvSpPr>
        <p:spPr>
          <a:xfrm>
            <a:off x="1953313" y="4754515"/>
            <a:ext cx="4602266" cy="369332"/>
          </a:xfrm>
          <a:prstGeom prst="rect">
            <a:avLst/>
          </a:prstGeom>
          <a:noFill/>
        </p:spPr>
        <p:txBody>
          <a:bodyPr wrap="none" rtlCol="0">
            <a:spAutoFit/>
          </a:bodyPr>
          <a:lstStyle/>
          <a:p>
            <a:r>
              <a:rPr lang="en-US" dirty="0" smtClean="0"/>
              <a:t>You will return to the original terminal prompt:</a:t>
            </a:r>
            <a:endParaRPr lang="en-US" dirty="0"/>
          </a:p>
        </p:txBody>
      </p:sp>
      <p:sp>
        <p:nvSpPr>
          <p:cNvPr id="5" name="TextBox 4"/>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428726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871" y="14873"/>
            <a:ext cx="8455505" cy="2739212"/>
          </a:xfrm>
          <a:prstGeom prst="rect">
            <a:avLst/>
          </a:prstGeom>
          <a:noFill/>
        </p:spPr>
        <p:txBody>
          <a:bodyPr wrap="square" rtlCol="0">
            <a:spAutoFit/>
          </a:bodyPr>
          <a:lstStyle/>
          <a:p>
            <a:r>
              <a:rPr lang="en-US" dirty="0" smtClean="0"/>
              <a:t>Now you can log into the </a:t>
            </a:r>
            <a:r>
              <a:rPr lang="en-US" dirty="0" err="1" smtClean="0"/>
              <a:t>Bionimbus</a:t>
            </a:r>
            <a:r>
              <a:rPr lang="en-US" dirty="0" smtClean="0"/>
              <a:t>/PDC </a:t>
            </a:r>
            <a:r>
              <a:rPr lang="en-US" dirty="0" err="1" smtClean="0"/>
              <a:t>headnode</a:t>
            </a:r>
            <a:r>
              <a:rPr lang="en-US" dirty="0" smtClean="0"/>
              <a:t>:</a:t>
            </a:r>
          </a:p>
          <a:p>
            <a:endParaRPr lang="en-US" dirty="0" smtClean="0"/>
          </a:p>
          <a:p>
            <a:r>
              <a:rPr lang="en-US" dirty="0" smtClean="0"/>
              <a:t>The long way(no don’t do it!!!)</a:t>
            </a:r>
          </a:p>
          <a:p>
            <a:endParaRPr lang="en-US" sz="1400" dirty="0"/>
          </a:p>
          <a:p>
            <a:r>
              <a:rPr lang="en-US" sz="1400" dirty="0" err="1" smtClean="0"/>
              <a:t>ssh</a:t>
            </a:r>
            <a:r>
              <a:rPr lang="en-US" sz="1400" dirty="0" smtClean="0"/>
              <a:t> </a:t>
            </a:r>
            <a:r>
              <a:rPr lang="en-US" sz="1400" dirty="0"/>
              <a:t>YOUR_USER_NAME</a:t>
            </a:r>
            <a:r>
              <a:rPr lang="en-US" sz="1400" dirty="0" smtClean="0"/>
              <a:t>@</a:t>
            </a:r>
            <a:r>
              <a:rPr lang="en-US" sz="1400" dirty="0"/>
              <a:t>bionimbus-</a:t>
            </a:r>
            <a:r>
              <a:rPr lang="en-US" sz="1400" dirty="0" smtClean="0"/>
              <a:t>pdc.opensciencedatacloud.org -</a:t>
            </a:r>
            <a:r>
              <a:rPr lang="en-US" sz="1400" dirty="0" err="1" smtClean="0"/>
              <a:t>i</a:t>
            </a:r>
            <a:r>
              <a:rPr lang="en-US" sz="1400" dirty="0" smtClean="0"/>
              <a:t> ~/.</a:t>
            </a:r>
            <a:r>
              <a:rPr lang="en-US" sz="1400" dirty="0" err="1" smtClean="0"/>
              <a:t>ssh</a:t>
            </a:r>
            <a:r>
              <a:rPr lang="en-US" sz="1400" dirty="0" smtClean="0"/>
              <a:t>/</a:t>
            </a:r>
            <a:r>
              <a:rPr lang="en-US" sz="1400" dirty="0" err="1"/>
              <a:t>your_pdc_headnode_key.pem</a:t>
            </a:r>
            <a:endParaRPr lang="en-US" sz="1400" dirty="0"/>
          </a:p>
          <a:p>
            <a:r>
              <a:rPr lang="en-US" dirty="0" smtClean="0"/>
              <a:t> </a:t>
            </a:r>
            <a:endParaRPr lang="en-US" dirty="0"/>
          </a:p>
          <a:p>
            <a:r>
              <a:rPr lang="en-US" dirty="0" smtClean="0"/>
              <a:t>Or the easy way (</a:t>
            </a:r>
            <a:r>
              <a:rPr lang="en-US" dirty="0" err="1" smtClean="0"/>
              <a:t>ssh</a:t>
            </a:r>
            <a:r>
              <a:rPr lang="en-US" dirty="0" smtClean="0"/>
              <a:t> grabs the values from the </a:t>
            </a:r>
            <a:r>
              <a:rPr lang="en-US" dirty="0" err="1" smtClean="0"/>
              <a:t>config</a:t>
            </a:r>
            <a:r>
              <a:rPr lang="en-US" dirty="0" smtClean="0"/>
              <a:t> file)</a:t>
            </a:r>
            <a:endParaRPr lang="en-US" dirty="0"/>
          </a:p>
          <a:p>
            <a:endParaRPr lang="en-US" dirty="0" smtClean="0"/>
          </a:p>
          <a:p>
            <a:r>
              <a:rPr lang="en-US" dirty="0" err="1" smtClean="0"/>
              <a:t>ssh</a:t>
            </a:r>
            <a:r>
              <a:rPr lang="en-US" dirty="0" smtClean="0"/>
              <a:t> PDC</a:t>
            </a:r>
          </a:p>
          <a:p>
            <a:endParaRPr lang="en-US" dirty="0"/>
          </a:p>
        </p:txBody>
      </p:sp>
      <p:pic>
        <p:nvPicPr>
          <p:cNvPr id="3" name="Picture 2"/>
          <p:cNvPicPr>
            <a:picLocks noChangeAspect="1"/>
          </p:cNvPicPr>
          <p:nvPr/>
        </p:nvPicPr>
        <p:blipFill>
          <a:blip r:embed="rId2"/>
          <a:stretch>
            <a:fillRect/>
          </a:stretch>
        </p:blipFill>
        <p:spPr>
          <a:xfrm>
            <a:off x="1303981" y="2013398"/>
            <a:ext cx="6203251" cy="740687"/>
          </a:xfrm>
          <a:prstGeom prst="rect">
            <a:avLst/>
          </a:prstGeom>
        </p:spPr>
      </p:pic>
      <p:pic>
        <p:nvPicPr>
          <p:cNvPr id="4" name="Picture 3"/>
          <p:cNvPicPr>
            <a:picLocks noChangeAspect="1"/>
          </p:cNvPicPr>
          <p:nvPr/>
        </p:nvPicPr>
        <p:blipFill>
          <a:blip r:embed="rId3"/>
          <a:stretch>
            <a:fillRect/>
          </a:stretch>
        </p:blipFill>
        <p:spPr>
          <a:xfrm>
            <a:off x="4055631" y="2940833"/>
            <a:ext cx="5020453" cy="3224462"/>
          </a:xfrm>
          <a:prstGeom prst="rect">
            <a:avLst/>
          </a:prstGeom>
        </p:spPr>
      </p:pic>
      <p:sp>
        <p:nvSpPr>
          <p:cNvPr id="5" name="Rectangle 4"/>
          <p:cNvSpPr/>
          <p:nvPr/>
        </p:nvSpPr>
        <p:spPr>
          <a:xfrm>
            <a:off x="71948" y="3736262"/>
            <a:ext cx="3901120" cy="1754327"/>
          </a:xfrm>
          <a:prstGeom prst="rect">
            <a:avLst/>
          </a:prstGeom>
        </p:spPr>
        <p:txBody>
          <a:bodyPr wrap="square">
            <a:spAutoFit/>
          </a:bodyPr>
          <a:lstStyle/>
          <a:p>
            <a:r>
              <a:rPr lang="en-US" dirty="0"/>
              <a:t>Note that either way, </a:t>
            </a:r>
            <a:r>
              <a:rPr lang="en-US" dirty="0" err="1" smtClean="0"/>
              <a:t>Bionimbus</a:t>
            </a:r>
            <a:r>
              <a:rPr lang="en-US" dirty="0" smtClean="0"/>
              <a:t>/PDC </a:t>
            </a:r>
            <a:r>
              <a:rPr lang="en-US" dirty="0"/>
              <a:t>will prompt you to press “y” to agree to the user </a:t>
            </a:r>
            <a:r>
              <a:rPr lang="en-US" dirty="0" smtClean="0"/>
              <a:t>agreement you </a:t>
            </a:r>
            <a:r>
              <a:rPr lang="en-US" dirty="0"/>
              <a:t>will be booted out of </a:t>
            </a:r>
            <a:r>
              <a:rPr lang="en-US" dirty="0" err="1" smtClean="0"/>
              <a:t>Bionimbus</a:t>
            </a:r>
            <a:r>
              <a:rPr lang="en-US" dirty="0" smtClean="0"/>
              <a:t>/PDC </a:t>
            </a:r>
            <a:r>
              <a:rPr lang="en-US" dirty="0"/>
              <a:t>if you enter “n” or anything other than “y”</a:t>
            </a:r>
          </a:p>
          <a:p>
            <a:endParaRPr lang="en-US" dirty="0"/>
          </a:p>
        </p:txBody>
      </p:sp>
      <p:pic>
        <p:nvPicPr>
          <p:cNvPr id="7" name="Picture 6"/>
          <p:cNvPicPr>
            <a:picLocks noChangeAspect="1"/>
          </p:cNvPicPr>
          <p:nvPr/>
        </p:nvPicPr>
        <p:blipFill>
          <a:blip r:embed="rId4"/>
          <a:stretch>
            <a:fillRect/>
          </a:stretch>
        </p:blipFill>
        <p:spPr>
          <a:xfrm>
            <a:off x="4055631" y="6542560"/>
            <a:ext cx="2035587" cy="136184"/>
          </a:xfrm>
          <a:prstGeom prst="rect">
            <a:avLst/>
          </a:prstGeom>
        </p:spPr>
      </p:pic>
      <p:sp>
        <p:nvSpPr>
          <p:cNvPr id="8" name="TextBox 7"/>
          <p:cNvSpPr txBox="1"/>
          <p:nvPr/>
        </p:nvSpPr>
        <p:spPr>
          <a:xfrm>
            <a:off x="4788045" y="6132476"/>
            <a:ext cx="478278" cy="369332"/>
          </a:xfrm>
          <a:prstGeom prst="rect">
            <a:avLst/>
          </a:prstGeom>
          <a:noFill/>
        </p:spPr>
        <p:txBody>
          <a:bodyPr wrap="none" rtlCol="0">
            <a:spAutoFit/>
          </a:bodyPr>
          <a:lstStyle/>
          <a:p>
            <a:r>
              <a:rPr lang="en-US" dirty="0" smtClean="0"/>
              <a:t>“y”</a:t>
            </a:r>
            <a:endParaRPr lang="en-US" dirty="0"/>
          </a:p>
        </p:txBody>
      </p:sp>
      <p:sp>
        <p:nvSpPr>
          <p:cNvPr id="9" name="TextBox 8"/>
          <p:cNvSpPr txBox="1"/>
          <p:nvPr/>
        </p:nvSpPr>
        <p:spPr>
          <a:xfrm>
            <a:off x="5900694" y="6167270"/>
            <a:ext cx="3285913" cy="369332"/>
          </a:xfrm>
          <a:prstGeom prst="rect">
            <a:avLst/>
          </a:prstGeom>
          <a:noFill/>
        </p:spPr>
        <p:txBody>
          <a:bodyPr wrap="none" rtlCol="0">
            <a:spAutoFit/>
          </a:bodyPr>
          <a:lstStyle/>
          <a:p>
            <a:r>
              <a:rPr lang="en-US" dirty="0" smtClean="0"/>
              <a:t>Welcome to the </a:t>
            </a:r>
            <a:r>
              <a:rPr lang="en-US" dirty="0" err="1" smtClean="0"/>
              <a:t>Bionimbus</a:t>
            </a:r>
            <a:r>
              <a:rPr lang="en-US" dirty="0" smtClean="0"/>
              <a:t>/PDC!</a:t>
            </a:r>
            <a:endParaRPr lang="en-US" dirty="0"/>
          </a:p>
        </p:txBody>
      </p:sp>
    </p:spTree>
    <p:extLst>
      <p:ext uri="{BB962C8B-B14F-4D97-AF65-F5344CB8AC3E}">
        <p14:creationId xmlns:p14="http://schemas.microsoft.com/office/powerpoint/2010/main" val="2428726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9763" y="813244"/>
            <a:ext cx="6403616" cy="369332"/>
          </a:xfrm>
          <a:prstGeom prst="rect">
            <a:avLst/>
          </a:prstGeom>
          <a:noFill/>
        </p:spPr>
        <p:txBody>
          <a:bodyPr wrap="none" rtlCol="0">
            <a:spAutoFit/>
          </a:bodyPr>
          <a:lstStyle/>
          <a:p>
            <a:r>
              <a:rPr lang="en-US" dirty="0" smtClean="0"/>
              <a:t>For now, exit </a:t>
            </a:r>
            <a:r>
              <a:rPr lang="en-US" dirty="0" err="1" smtClean="0"/>
              <a:t>Bionimbus</a:t>
            </a:r>
            <a:r>
              <a:rPr lang="en-US" dirty="0" smtClean="0"/>
              <a:t>/PDC by typing exit or closing the terminal </a:t>
            </a:r>
            <a:endParaRPr lang="en-US" dirty="0"/>
          </a:p>
        </p:txBody>
      </p:sp>
      <p:sp>
        <p:nvSpPr>
          <p:cNvPr id="3" name="TextBox 2"/>
          <p:cNvSpPr txBox="1"/>
          <p:nvPr/>
        </p:nvSpPr>
        <p:spPr>
          <a:xfrm>
            <a:off x="325995" y="1575693"/>
            <a:ext cx="8792303" cy="2585323"/>
          </a:xfrm>
          <a:prstGeom prst="rect">
            <a:avLst/>
          </a:prstGeom>
          <a:noFill/>
        </p:spPr>
        <p:txBody>
          <a:bodyPr wrap="none" rtlCol="0">
            <a:spAutoFit/>
          </a:bodyPr>
          <a:lstStyle/>
          <a:p>
            <a:r>
              <a:rPr lang="en-US" dirty="0" smtClean="0"/>
              <a:t>Notes:</a:t>
            </a:r>
          </a:p>
          <a:p>
            <a:endParaRPr lang="en-US" dirty="0"/>
          </a:p>
          <a:p>
            <a:r>
              <a:rPr lang="en-US" dirty="0" smtClean="0"/>
              <a:t>The </a:t>
            </a:r>
            <a:r>
              <a:rPr lang="en-US" dirty="0" err="1" smtClean="0"/>
              <a:t>headnode</a:t>
            </a:r>
            <a:r>
              <a:rPr lang="en-US" dirty="0"/>
              <a:t> </a:t>
            </a:r>
            <a:r>
              <a:rPr lang="en-US" dirty="0" smtClean="0"/>
              <a:t>is only for logging into </a:t>
            </a:r>
            <a:r>
              <a:rPr lang="en-US" dirty="0" err="1" smtClean="0"/>
              <a:t>Bionimbus</a:t>
            </a:r>
            <a:r>
              <a:rPr lang="en-US" dirty="0" smtClean="0"/>
              <a:t>/PDC and creation and control of your VMs.</a:t>
            </a:r>
          </a:p>
          <a:p>
            <a:endParaRPr lang="en-US" dirty="0"/>
          </a:p>
          <a:p>
            <a:r>
              <a:rPr lang="en-US" dirty="0" smtClean="0"/>
              <a:t>You should never try to perform a compute on the </a:t>
            </a:r>
            <a:r>
              <a:rPr lang="en-US" dirty="0" err="1" smtClean="0"/>
              <a:t>headnode</a:t>
            </a:r>
            <a:r>
              <a:rPr lang="en-US" dirty="0" smtClean="0"/>
              <a:t>.</a:t>
            </a:r>
          </a:p>
          <a:p>
            <a:endParaRPr lang="en-US" dirty="0"/>
          </a:p>
          <a:p>
            <a:r>
              <a:rPr lang="en-US" dirty="0" smtClean="0"/>
              <a:t>You should never try to install software on the </a:t>
            </a:r>
            <a:r>
              <a:rPr lang="en-US" dirty="0" err="1" smtClean="0"/>
              <a:t>headnode</a:t>
            </a:r>
            <a:endParaRPr lang="en-US" dirty="0"/>
          </a:p>
          <a:p>
            <a:endParaRPr lang="en-US" dirty="0" smtClean="0"/>
          </a:p>
          <a:p>
            <a:r>
              <a:rPr lang="en-US" dirty="0" smtClean="0"/>
              <a:t>All compute tasks should be performed on VMs</a:t>
            </a:r>
            <a:endParaRPr lang="en-US" dirty="0"/>
          </a:p>
        </p:txBody>
      </p:sp>
      <p:sp>
        <p:nvSpPr>
          <p:cNvPr id="4" name="TextBox 3"/>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2428726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
        <p:nvSpPr>
          <p:cNvPr id="3" name="TextBox 2"/>
          <p:cNvSpPr txBox="1"/>
          <p:nvPr/>
        </p:nvSpPr>
        <p:spPr>
          <a:xfrm>
            <a:off x="775561" y="504293"/>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dirty="0" smtClean="0"/>
              <a:t>How to create </a:t>
            </a:r>
            <a:r>
              <a:rPr lang="en-US" dirty="0" err="1" smtClean="0"/>
              <a:t>ssh</a:t>
            </a:r>
            <a:r>
              <a:rPr lang="en-US" dirty="0" smtClean="0"/>
              <a:t> keys for use on the </a:t>
            </a:r>
            <a:r>
              <a:rPr lang="en-US" dirty="0" err="1" smtClean="0"/>
              <a:t>headnode</a:t>
            </a:r>
            <a:r>
              <a:rPr lang="en-US" dirty="0"/>
              <a:t> </a:t>
            </a:r>
            <a:r>
              <a:rPr lang="en-US" dirty="0" smtClean="0"/>
              <a:t>and your VMs</a:t>
            </a:r>
          </a:p>
          <a:p>
            <a:pPr marL="285750" indent="-285750">
              <a:buFontTx/>
              <a:buChar char="-"/>
            </a:pPr>
            <a:r>
              <a:rPr lang="en-US" b="1" dirty="0" smtClean="0"/>
              <a:t>How to create a configuration file to log into the </a:t>
            </a:r>
            <a:r>
              <a:rPr lang="en-US" b="1" dirty="0" err="1" smtClean="0"/>
              <a:t>headnode</a:t>
            </a:r>
            <a:r>
              <a:rPr lang="en-US" b="1" dirty="0"/>
              <a:t> </a:t>
            </a:r>
            <a:r>
              <a:rPr lang="en-US" b="1" dirty="0" smtClean="0"/>
              <a:t>and/or VMs  easily</a:t>
            </a:r>
          </a:p>
          <a:p>
            <a:pPr marL="285750" indent="-285750">
              <a:buFontTx/>
              <a:buChar char="-"/>
            </a:pPr>
            <a:r>
              <a:rPr lang="en-US" b="1" dirty="0" smtClean="0"/>
              <a:t>How to spin up VMs</a:t>
            </a:r>
          </a:p>
          <a:p>
            <a:pPr marL="285750" indent="-285750">
              <a:buFontTx/>
              <a:buChar char="-"/>
            </a:pPr>
            <a:r>
              <a:rPr lang="en-US" dirty="0" smtClean="0"/>
              <a:t>How to obtain your </a:t>
            </a:r>
            <a:r>
              <a:rPr lang="en-US" dirty="0" err="1" smtClean="0"/>
              <a:t>objectstore</a:t>
            </a:r>
            <a:r>
              <a:rPr lang="en-US" dirty="0"/>
              <a:t> </a:t>
            </a:r>
            <a:r>
              <a:rPr lang="en-US" dirty="0" smtClean="0"/>
              <a:t>credentials from the </a:t>
            </a:r>
            <a:r>
              <a:rPr lang="en-US" dirty="0" err="1" smtClean="0"/>
              <a:t>headnode</a:t>
            </a:r>
            <a:endParaRPr lang="en-US" dirty="0"/>
          </a:p>
          <a:p>
            <a:pPr marL="285750" indent="-285750">
              <a:buFontTx/>
              <a:buChar char="-"/>
            </a:pPr>
            <a:r>
              <a:rPr lang="en-US" dirty="0" smtClean="0"/>
              <a:t>How to use your </a:t>
            </a:r>
            <a:r>
              <a:rPr lang="en-US" dirty="0" err="1" smtClean="0"/>
              <a:t>objectstore</a:t>
            </a:r>
            <a:r>
              <a:rPr lang="en-US" dirty="0"/>
              <a:t> </a:t>
            </a:r>
            <a:r>
              <a:rPr lang="en-US" dirty="0" smtClean="0"/>
              <a:t>credentials to access the </a:t>
            </a:r>
            <a:r>
              <a:rPr lang="en-US" dirty="0" err="1" smtClean="0"/>
              <a:t>objectstore</a:t>
            </a:r>
            <a:endParaRPr lang="en-US" dirty="0"/>
          </a:p>
        </p:txBody>
      </p:sp>
      <p:sp>
        <p:nvSpPr>
          <p:cNvPr id="5" name="TextBox 4"/>
          <p:cNvSpPr txBox="1"/>
          <p:nvPr/>
        </p:nvSpPr>
        <p:spPr>
          <a:xfrm>
            <a:off x="998361" y="3022342"/>
            <a:ext cx="7334159" cy="1477328"/>
          </a:xfrm>
          <a:prstGeom prst="rect">
            <a:avLst/>
          </a:prstGeom>
          <a:noFill/>
        </p:spPr>
        <p:txBody>
          <a:bodyPr wrap="none" rtlCol="0">
            <a:spAutoFit/>
          </a:bodyPr>
          <a:lstStyle/>
          <a:p>
            <a:r>
              <a:rPr lang="en-US" dirty="0" smtClean="0"/>
              <a:t>Now we’ll create a VM with the UI and then add its address to the </a:t>
            </a:r>
            <a:r>
              <a:rPr lang="en-US" dirty="0" err="1" smtClean="0"/>
              <a:t>config</a:t>
            </a:r>
            <a:r>
              <a:rPr lang="en-US" dirty="0" smtClean="0"/>
              <a:t> file </a:t>
            </a:r>
          </a:p>
          <a:p>
            <a:r>
              <a:rPr lang="en-US" dirty="0"/>
              <a:t>f</a:t>
            </a:r>
            <a:r>
              <a:rPr lang="en-US" dirty="0" smtClean="0"/>
              <a:t>or easy access</a:t>
            </a:r>
          </a:p>
          <a:p>
            <a:endParaRPr lang="en-US" dirty="0"/>
          </a:p>
          <a:p>
            <a:endParaRPr lang="en-US" dirty="0"/>
          </a:p>
          <a:p>
            <a:endParaRPr lang="en-US" dirty="0"/>
          </a:p>
        </p:txBody>
      </p:sp>
    </p:spTree>
    <p:extLst>
      <p:ext uri="{BB962C8B-B14F-4D97-AF65-F5344CB8AC3E}">
        <p14:creationId xmlns:p14="http://schemas.microsoft.com/office/powerpoint/2010/main" val="2428726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318885"/>
            <a:ext cx="4126206" cy="4643499"/>
            <a:chOff x="803808" y="1318885"/>
            <a:chExt cx="4126206" cy="4643499"/>
          </a:xfrm>
        </p:grpSpPr>
        <p:pic>
          <p:nvPicPr>
            <p:cNvPr id="3" name="Picture 2"/>
            <p:cNvPicPr>
              <a:picLocks noChangeAspect="1"/>
            </p:cNvPicPr>
            <p:nvPr/>
          </p:nvPicPr>
          <p:blipFill>
            <a:blip r:embed="rId2"/>
            <a:stretch>
              <a:fillRect/>
            </a:stretch>
          </p:blipFill>
          <p:spPr>
            <a:xfrm>
              <a:off x="803808" y="1318885"/>
              <a:ext cx="4126206" cy="4095182"/>
            </a:xfrm>
            <a:prstGeom prst="rect">
              <a:avLst/>
            </a:prstGeom>
          </p:spPr>
        </p:pic>
        <p:sp>
          <p:nvSpPr>
            <p:cNvPr id="4" name="Left Arrow 3"/>
            <p:cNvSpPr/>
            <p:nvPr/>
          </p:nvSpPr>
          <p:spPr>
            <a:xfrm rot="5400000">
              <a:off x="2612914" y="5084117"/>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344511" y="5593052"/>
              <a:ext cx="1409047" cy="369332"/>
            </a:xfrm>
            <a:prstGeom prst="rect">
              <a:avLst/>
            </a:prstGeom>
            <a:noFill/>
          </p:spPr>
          <p:txBody>
            <a:bodyPr wrap="none" rtlCol="0">
              <a:spAutoFit/>
            </a:bodyPr>
            <a:lstStyle/>
            <a:p>
              <a:r>
                <a:rPr lang="en-US" dirty="0" smtClean="0"/>
                <a:t>(1) Click here</a:t>
              </a:r>
              <a:endParaRPr lang="en-US" dirty="0"/>
            </a:p>
          </p:txBody>
        </p:sp>
      </p:grpSp>
      <p:pic>
        <p:nvPicPr>
          <p:cNvPr id="7" name="Picture 6"/>
          <p:cNvPicPr>
            <a:picLocks noChangeAspect="1"/>
          </p:cNvPicPr>
          <p:nvPr/>
        </p:nvPicPr>
        <p:blipFill>
          <a:blip r:embed="rId3"/>
          <a:stretch>
            <a:fillRect/>
          </a:stretch>
        </p:blipFill>
        <p:spPr>
          <a:xfrm>
            <a:off x="4441347" y="1441003"/>
            <a:ext cx="4347355" cy="2943055"/>
          </a:xfrm>
          <a:prstGeom prst="rect">
            <a:avLst/>
          </a:prstGeom>
        </p:spPr>
      </p:pic>
      <p:sp>
        <p:nvSpPr>
          <p:cNvPr id="8" name="Left Arrow 7"/>
          <p:cNvSpPr/>
          <p:nvPr/>
        </p:nvSpPr>
        <p:spPr>
          <a:xfrm rot="5400000">
            <a:off x="6479574" y="3046516"/>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842444" y="3563593"/>
            <a:ext cx="2470786" cy="923330"/>
          </a:xfrm>
          <a:prstGeom prst="rect">
            <a:avLst/>
          </a:prstGeom>
          <a:solidFill>
            <a:schemeClr val="bg1"/>
          </a:solidFill>
        </p:spPr>
        <p:txBody>
          <a:bodyPr wrap="none" rtlCol="0">
            <a:spAutoFit/>
          </a:bodyPr>
          <a:lstStyle/>
          <a:p>
            <a:r>
              <a:rPr lang="en-US" dirty="0" smtClean="0"/>
              <a:t>(2) Enter your username</a:t>
            </a:r>
          </a:p>
          <a:p>
            <a:r>
              <a:rPr lang="en-US" dirty="0" smtClean="0"/>
              <a:t>your password</a:t>
            </a:r>
          </a:p>
          <a:p>
            <a:r>
              <a:rPr lang="en-US" dirty="0" smtClean="0"/>
              <a:t>and click on “log in”</a:t>
            </a:r>
            <a:endParaRPr lang="en-US" dirty="0"/>
          </a:p>
        </p:txBody>
      </p:sp>
      <p:sp>
        <p:nvSpPr>
          <p:cNvPr id="10" name="Rectangle 9"/>
          <p:cNvSpPr/>
          <p:nvPr/>
        </p:nvSpPr>
        <p:spPr>
          <a:xfrm>
            <a:off x="1914905" y="221992"/>
            <a:ext cx="5485020" cy="369332"/>
          </a:xfrm>
          <a:prstGeom prst="rect">
            <a:avLst/>
          </a:prstGeom>
        </p:spPr>
        <p:txBody>
          <a:bodyPr wrap="none">
            <a:spAutoFit/>
          </a:bodyPr>
          <a:lstStyle/>
          <a:p>
            <a:r>
              <a:rPr lang="en-US" dirty="0"/>
              <a:t>First – go to the </a:t>
            </a:r>
            <a:r>
              <a:rPr lang="en-US" dirty="0" err="1" smtClean="0"/>
              <a:t>Bionimbus</a:t>
            </a:r>
            <a:r>
              <a:rPr lang="en-US" dirty="0" smtClean="0"/>
              <a:t>/PDC </a:t>
            </a:r>
            <a:r>
              <a:rPr lang="en-US" dirty="0"/>
              <a:t>console page and log in:</a:t>
            </a:r>
          </a:p>
        </p:txBody>
      </p:sp>
    </p:spTree>
    <p:extLst>
      <p:ext uri="{BB962C8B-B14F-4D97-AF65-F5344CB8AC3E}">
        <p14:creationId xmlns:p14="http://schemas.microsoft.com/office/powerpoint/2010/main" val="101713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1176" y="1242896"/>
            <a:ext cx="7200083" cy="4302322"/>
          </a:xfrm>
          <a:prstGeom prst="rect">
            <a:avLst/>
          </a:prstGeom>
        </p:spPr>
      </p:pic>
      <p:sp>
        <p:nvSpPr>
          <p:cNvPr id="3" name="TextBox 2"/>
          <p:cNvSpPr txBox="1"/>
          <p:nvPr/>
        </p:nvSpPr>
        <p:spPr>
          <a:xfrm>
            <a:off x="2275176" y="190170"/>
            <a:ext cx="3918673" cy="369332"/>
          </a:xfrm>
          <a:prstGeom prst="rect">
            <a:avLst/>
          </a:prstGeom>
          <a:noFill/>
        </p:spPr>
        <p:txBody>
          <a:bodyPr wrap="none" rtlCol="0">
            <a:spAutoFit/>
          </a:bodyPr>
          <a:lstStyle/>
          <a:p>
            <a:r>
              <a:rPr lang="en-US" dirty="0" smtClean="0"/>
              <a:t>(3) Select the “Images &amp; Snapshots” tab</a:t>
            </a:r>
            <a:endParaRPr lang="en-US" dirty="0"/>
          </a:p>
        </p:txBody>
      </p:sp>
      <p:sp>
        <p:nvSpPr>
          <p:cNvPr id="4" name="Left Arrow 3"/>
          <p:cNvSpPr/>
          <p:nvPr/>
        </p:nvSpPr>
        <p:spPr>
          <a:xfrm rot="16200000">
            <a:off x="2683087" y="1165193"/>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7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679" y="1366194"/>
            <a:ext cx="7269873" cy="4404526"/>
          </a:xfrm>
          <a:prstGeom prst="rect">
            <a:avLst/>
          </a:prstGeom>
        </p:spPr>
      </p:pic>
      <p:sp>
        <p:nvSpPr>
          <p:cNvPr id="3" name="TextBox 2"/>
          <p:cNvSpPr txBox="1"/>
          <p:nvPr/>
        </p:nvSpPr>
        <p:spPr>
          <a:xfrm>
            <a:off x="988541" y="122673"/>
            <a:ext cx="6912568" cy="923330"/>
          </a:xfrm>
          <a:prstGeom prst="rect">
            <a:avLst/>
          </a:prstGeom>
          <a:noFill/>
        </p:spPr>
        <p:txBody>
          <a:bodyPr wrap="square" rtlCol="0">
            <a:spAutoFit/>
          </a:bodyPr>
          <a:lstStyle/>
          <a:p>
            <a:r>
              <a:rPr lang="en-US" dirty="0" smtClean="0"/>
              <a:t>Your “images &amp; snapshots” may not have the same list, of images and</a:t>
            </a:r>
          </a:p>
          <a:p>
            <a:r>
              <a:rPr lang="en-US" dirty="0" smtClean="0"/>
              <a:t>snapshots, but the base images should be there, e.g. Ubuntu 14.04 LTS  </a:t>
            </a:r>
          </a:p>
          <a:p>
            <a:endParaRPr lang="en-US" dirty="0"/>
          </a:p>
        </p:txBody>
      </p:sp>
      <p:sp>
        <p:nvSpPr>
          <p:cNvPr id="4" name="TextBox 3"/>
          <p:cNvSpPr txBox="1"/>
          <p:nvPr/>
        </p:nvSpPr>
        <p:spPr>
          <a:xfrm>
            <a:off x="5798881" y="1450281"/>
            <a:ext cx="3701616" cy="923330"/>
          </a:xfrm>
          <a:prstGeom prst="rect">
            <a:avLst/>
          </a:prstGeom>
          <a:solidFill>
            <a:schemeClr val="bg1"/>
          </a:solidFill>
        </p:spPr>
        <p:txBody>
          <a:bodyPr wrap="square" rtlCol="0">
            <a:spAutoFit/>
          </a:bodyPr>
          <a:lstStyle/>
          <a:p>
            <a:r>
              <a:rPr lang="en-US" dirty="0" smtClean="0"/>
              <a:t>(4) Determine the image that  you want to create your VM from and press launch</a:t>
            </a:r>
          </a:p>
        </p:txBody>
      </p:sp>
      <p:sp>
        <p:nvSpPr>
          <p:cNvPr id="5" name="Left Arrow 4"/>
          <p:cNvSpPr/>
          <p:nvPr/>
        </p:nvSpPr>
        <p:spPr>
          <a:xfrm>
            <a:off x="6176518" y="3223403"/>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19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9392" y="1592676"/>
            <a:ext cx="8604865" cy="2585323"/>
          </a:xfrm>
          <a:prstGeom prst="rect">
            <a:avLst/>
          </a:prstGeom>
          <a:noFill/>
        </p:spPr>
        <p:txBody>
          <a:bodyPr wrap="none" rtlCol="0">
            <a:spAutoFit/>
          </a:bodyPr>
          <a:lstStyle/>
          <a:p>
            <a:r>
              <a:rPr lang="en-US" dirty="0" smtClean="0"/>
              <a:t>The easiest way for you to use </a:t>
            </a:r>
            <a:r>
              <a:rPr lang="en-US" dirty="0" err="1" smtClean="0"/>
              <a:t>Bionimbus</a:t>
            </a:r>
            <a:r>
              <a:rPr lang="en-US" dirty="0" smtClean="0"/>
              <a:t>/PDC, and for us to provide support if you run</a:t>
            </a:r>
          </a:p>
          <a:p>
            <a:r>
              <a:rPr lang="en-US" dirty="0" smtClean="0"/>
              <a:t>into problems is to use an operating system with a </a:t>
            </a:r>
            <a:r>
              <a:rPr lang="en-US" dirty="0" err="1" smtClean="0"/>
              <a:t>linux</a:t>
            </a:r>
            <a:r>
              <a:rPr lang="en-US" dirty="0" smtClean="0"/>
              <a:t>/</a:t>
            </a:r>
            <a:r>
              <a:rPr lang="en-US" dirty="0" err="1" smtClean="0"/>
              <a:t>unix</a:t>
            </a:r>
            <a:r>
              <a:rPr lang="en-US" dirty="0" smtClean="0"/>
              <a:t> kernel (e.g. OSX, </a:t>
            </a:r>
            <a:r>
              <a:rPr lang="en-US" dirty="0" err="1" smtClean="0"/>
              <a:t>ubuntu</a:t>
            </a:r>
            <a:r>
              <a:rPr lang="en-US" dirty="0" smtClean="0"/>
              <a:t>)</a:t>
            </a:r>
          </a:p>
          <a:p>
            <a:endParaRPr lang="en-US" dirty="0"/>
          </a:p>
          <a:p>
            <a:r>
              <a:rPr lang="en-US" dirty="0" smtClean="0"/>
              <a:t>If you have a non </a:t>
            </a:r>
            <a:r>
              <a:rPr lang="en-US" dirty="0" err="1" smtClean="0"/>
              <a:t>linux</a:t>
            </a:r>
            <a:r>
              <a:rPr lang="en-US" dirty="0" smtClean="0"/>
              <a:t>/</a:t>
            </a:r>
            <a:r>
              <a:rPr lang="en-US" dirty="0" err="1" smtClean="0"/>
              <a:t>unix</a:t>
            </a:r>
            <a:r>
              <a:rPr lang="en-US" dirty="0" smtClean="0"/>
              <a:t> operating system (e.g. </a:t>
            </a:r>
            <a:r>
              <a:rPr lang="en-US" dirty="0"/>
              <a:t>W</a:t>
            </a:r>
            <a:r>
              <a:rPr lang="en-US" dirty="0" smtClean="0"/>
              <a:t>indows) we recommend that you </a:t>
            </a:r>
          </a:p>
          <a:p>
            <a:r>
              <a:rPr lang="en-US" dirty="0" smtClean="0"/>
              <a:t>use virtual box to create an Ubuntu 14.04 virtual machine on your local computer. </a:t>
            </a:r>
          </a:p>
          <a:p>
            <a:endParaRPr lang="en-US" dirty="0" smtClean="0"/>
          </a:p>
          <a:p>
            <a:r>
              <a:rPr lang="en-US" dirty="0" smtClean="0"/>
              <a:t>Even</a:t>
            </a:r>
            <a:r>
              <a:rPr lang="en-US" dirty="0"/>
              <a:t> </a:t>
            </a:r>
            <a:r>
              <a:rPr lang="en-US" dirty="0" smtClean="0"/>
              <a:t>if you are using a </a:t>
            </a:r>
            <a:r>
              <a:rPr lang="en-US" dirty="0" err="1" smtClean="0"/>
              <a:t>linux</a:t>
            </a:r>
            <a:r>
              <a:rPr lang="en-US" dirty="0" smtClean="0"/>
              <a:t>/</a:t>
            </a:r>
            <a:r>
              <a:rPr lang="en-US" dirty="0" err="1" smtClean="0"/>
              <a:t>unix</a:t>
            </a:r>
            <a:r>
              <a:rPr lang="en-US" dirty="0" smtClean="0"/>
              <a:t> kernel (i.e. OSX), it may be useful to build a local </a:t>
            </a:r>
            <a:r>
              <a:rPr lang="en-US" dirty="0"/>
              <a:t>U</a:t>
            </a:r>
            <a:r>
              <a:rPr lang="en-US" dirty="0" smtClean="0"/>
              <a:t>buntu</a:t>
            </a:r>
            <a:endParaRPr lang="en-US" dirty="0"/>
          </a:p>
          <a:p>
            <a:r>
              <a:rPr lang="en-US" dirty="0" smtClean="0"/>
              <a:t>14.04 VM so we know that your local computer is not the source of problems and so that</a:t>
            </a:r>
          </a:p>
          <a:p>
            <a:r>
              <a:rPr lang="en-US" dirty="0" smtClean="0"/>
              <a:t>our point of entry into </a:t>
            </a:r>
            <a:r>
              <a:rPr lang="en-US" dirty="0" err="1" smtClean="0"/>
              <a:t>Bionimbus</a:t>
            </a:r>
            <a:r>
              <a:rPr lang="en-US" dirty="0" smtClean="0"/>
              <a:t>/PDC is an identical platform.</a:t>
            </a:r>
            <a:endParaRPr lang="en-US" dirty="0"/>
          </a:p>
        </p:txBody>
      </p:sp>
      <p:sp>
        <p:nvSpPr>
          <p:cNvPr id="6" name="TextBox 5"/>
          <p:cNvSpPr txBox="1"/>
          <p:nvPr/>
        </p:nvSpPr>
        <p:spPr>
          <a:xfrm>
            <a:off x="7055" y="-7056"/>
            <a:ext cx="1058854" cy="369332"/>
          </a:xfrm>
          <a:prstGeom prst="rect">
            <a:avLst/>
          </a:prstGeom>
          <a:noFill/>
        </p:spPr>
        <p:txBody>
          <a:bodyPr wrap="none" rtlCol="0">
            <a:spAutoFit/>
          </a:bodyPr>
          <a:lstStyle/>
          <a:p>
            <a:r>
              <a:rPr lang="en-US" b="1" dirty="0" smtClean="0"/>
              <a:t>Section 1 </a:t>
            </a:r>
          </a:p>
        </p:txBody>
      </p:sp>
    </p:spTree>
    <p:extLst>
      <p:ext uri="{BB962C8B-B14F-4D97-AF65-F5344CB8AC3E}">
        <p14:creationId xmlns:p14="http://schemas.microsoft.com/office/powerpoint/2010/main" val="161606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7481" y="1053550"/>
            <a:ext cx="5545650" cy="5378700"/>
          </a:xfrm>
          <a:prstGeom prst="rect">
            <a:avLst/>
          </a:prstGeom>
        </p:spPr>
      </p:pic>
      <p:sp>
        <p:nvSpPr>
          <p:cNvPr id="3" name="TextBox 2"/>
          <p:cNvSpPr txBox="1"/>
          <p:nvPr/>
        </p:nvSpPr>
        <p:spPr>
          <a:xfrm>
            <a:off x="14016" y="2651261"/>
            <a:ext cx="3046515" cy="369332"/>
          </a:xfrm>
          <a:prstGeom prst="rect">
            <a:avLst/>
          </a:prstGeom>
          <a:solidFill>
            <a:schemeClr val="bg1"/>
          </a:solidFill>
        </p:spPr>
        <p:txBody>
          <a:bodyPr wrap="none" rtlCol="0">
            <a:spAutoFit/>
          </a:bodyPr>
          <a:lstStyle/>
          <a:p>
            <a:r>
              <a:rPr lang="en-US" dirty="0" smtClean="0"/>
              <a:t>(5) Create a name for your VM</a:t>
            </a:r>
            <a:endParaRPr lang="en-US" dirty="0"/>
          </a:p>
        </p:txBody>
      </p:sp>
      <p:sp>
        <p:nvSpPr>
          <p:cNvPr id="4" name="Left Arrow 3"/>
          <p:cNvSpPr/>
          <p:nvPr/>
        </p:nvSpPr>
        <p:spPr>
          <a:xfrm rot="13502519">
            <a:off x="2617146" y="2995995"/>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4359386"/>
            <a:ext cx="4012449" cy="2308324"/>
          </a:xfrm>
          <a:prstGeom prst="rect">
            <a:avLst/>
          </a:prstGeom>
          <a:solidFill>
            <a:schemeClr val="bg1"/>
          </a:solidFill>
        </p:spPr>
        <p:txBody>
          <a:bodyPr wrap="none" rtlCol="0">
            <a:spAutoFit/>
          </a:bodyPr>
          <a:lstStyle/>
          <a:p>
            <a:r>
              <a:rPr lang="en-US" dirty="0" smtClean="0"/>
              <a:t>(6) Select a </a:t>
            </a:r>
            <a:r>
              <a:rPr lang="en-US" dirty="0" err="1" smtClean="0"/>
              <a:t>vm</a:t>
            </a:r>
            <a:r>
              <a:rPr lang="en-US" dirty="0" smtClean="0"/>
              <a:t> flavor (m1.small):</a:t>
            </a:r>
          </a:p>
          <a:p>
            <a:r>
              <a:rPr lang="en-US" i="1" dirty="0" smtClean="0"/>
              <a:t>Flavor</a:t>
            </a:r>
            <a:r>
              <a:rPr lang="en-US" dirty="0" smtClean="0"/>
              <a:t> determines</a:t>
            </a:r>
          </a:p>
          <a:p>
            <a:r>
              <a:rPr lang="en-US" dirty="0" smtClean="0"/>
              <a:t>Number of CPUs</a:t>
            </a:r>
          </a:p>
          <a:p>
            <a:r>
              <a:rPr lang="en-US" dirty="0" smtClean="0"/>
              <a:t>Root Disk</a:t>
            </a:r>
          </a:p>
          <a:p>
            <a:r>
              <a:rPr lang="en-US" dirty="0" smtClean="0"/>
              <a:t>Ephemeral Disk</a:t>
            </a:r>
          </a:p>
          <a:p>
            <a:r>
              <a:rPr lang="en-US" dirty="0" smtClean="0"/>
              <a:t>Total Disk</a:t>
            </a:r>
          </a:p>
          <a:p>
            <a:r>
              <a:rPr lang="en-US" dirty="0" smtClean="0"/>
              <a:t>RAM</a:t>
            </a:r>
          </a:p>
          <a:p>
            <a:r>
              <a:rPr lang="en-US" dirty="0" smtClean="0"/>
              <a:t>(</a:t>
            </a:r>
            <a:r>
              <a:rPr lang="en-US" i="1" dirty="0" smtClean="0"/>
              <a:t>a table of flavors appears on next page</a:t>
            </a:r>
            <a:r>
              <a:rPr lang="en-US" dirty="0" smtClean="0"/>
              <a:t>)</a:t>
            </a:r>
            <a:endParaRPr lang="en-US" dirty="0"/>
          </a:p>
        </p:txBody>
      </p:sp>
      <p:sp>
        <p:nvSpPr>
          <p:cNvPr id="6" name="Left Arrow 5"/>
          <p:cNvSpPr/>
          <p:nvPr/>
        </p:nvSpPr>
        <p:spPr>
          <a:xfrm rot="8377267">
            <a:off x="2334466" y="3940227"/>
            <a:ext cx="755996"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359109" y="558627"/>
            <a:ext cx="3791197" cy="369332"/>
          </a:xfrm>
          <a:prstGeom prst="rect">
            <a:avLst/>
          </a:prstGeom>
          <a:solidFill>
            <a:schemeClr val="bg1"/>
          </a:solidFill>
        </p:spPr>
        <p:txBody>
          <a:bodyPr wrap="none" rtlCol="0">
            <a:spAutoFit/>
          </a:bodyPr>
          <a:lstStyle/>
          <a:p>
            <a:r>
              <a:rPr lang="en-US" dirty="0" smtClean="0"/>
              <a:t>(7) Click on the “access &amp; security” tab</a:t>
            </a:r>
            <a:endParaRPr lang="en-US" dirty="0"/>
          </a:p>
        </p:txBody>
      </p:sp>
      <p:sp>
        <p:nvSpPr>
          <p:cNvPr id="8" name="Left Arrow 7"/>
          <p:cNvSpPr/>
          <p:nvPr/>
        </p:nvSpPr>
        <p:spPr>
          <a:xfrm rot="17661267">
            <a:off x="4158550" y="1045441"/>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196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74206363"/>
              </p:ext>
            </p:extLst>
          </p:nvPr>
        </p:nvGraphicFramePr>
        <p:xfrm>
          <a:off x="1803400" y="1048090"/>
          <a:ext cx="5537200" cy="4114800"/>
        </p:xfrm>
        <a:graphic>
          <a:graphicData uri="http://schemas.openxmlformats.org/drawingml/2006/table">
            <a:tbl>
              <a:tblPr/>
              <a:tblGrid>
                <a:gridCol w="825500"/>
                <a:gridCol w="965200"/>
                <a:gridCol w="965200"/>
                <a:gridCol w="698500"/>
                <a:gridCol w="1003300"/>
                <a:gridCol w="1079500"/>
              </a:tblGrid>
              <a:tr h="203200">
                <a:tc>
                  <a:txBody>
                    <a:bodyPr/>
                    <a:lstStyle/>
                    <a:p>
                      <a:pPr algn="ctr" fontAlgn="b"/>
                      <a:r>
                        <a:rPr lang="en-US" sz="1200" b="1" i="0" u="none" strike="noStrike">
                          <a:solidFill>
                            <a:srgbClr val="000000"/>
                          </a:solidFill>
                          <a:effectLst/>
                          <a:latin typeface="Calibri"/>
                        </a:rPr>
                        <a:t>ID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a:rPr>
                        <a:t>Name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err="1">
                          <a:solidFill>
                            <a:srgbClr val="000000"/>
                          </a:solidFill>
                          <a:effectLst/>
                          <a:latin typeface="Calibri"/>
                        </a:rPr>
                        <a:t>Memory_MB</a:t>
                      </a:r>
                      <a:endParaRPr lang="en-US" sz="1200" b="1"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a:rPr>
                        <a:t>DiskGB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a:rPr>
                        <a:t>EphemeralGB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a:rPr>
                        <a:t>VCPUs</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m1.small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3072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m1.medium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6144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dirty="0">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m1.large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12288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m1.xlarge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24576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m1.xxlarge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200" b="0" i="0" u="none" strike="noStrike">
                          <a:solidFill>
                            <a:srgbClr val="000000"/>
                          </a:solidFill>
                          <a:effectLst/>
                          <a:latin typeface="Calibri"/>
                        </a:rPr>
                        <a:t>49152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cs-CZ" sz="12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m1.xxxlarge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98304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2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hs1.medium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6144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2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hs1.large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12288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gm.large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24576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hs3.xlarge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24576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gm.xlarge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32768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fi-FI" sz="12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es1.small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3072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200" b="0" i="0" u="none" strike="noStrike">
                          <a:solidFill>
                            <a:srgbClr val="000000"/>
                          </a:solidFill>
                          <a:effectLst/>
                          <a:latin typeface="Calibri"/>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200" b="0" i="0" u="none" strike="noStrike">
                          <a:solidFill>
                            <a:srgbClr val="000000"/>
                          </a:solidFill>
                          <a:effectLst/>
                          <a:latin typeface="Calibri"/>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es1.xxxlarge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122880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200" b="0" i="0" u="none" strike="noStrike">
                          <a:solidFill>
                            <a:srgbClr val="000000"/>
                          </a:solidFill>
                          <a:effectLst/>
                          <a:latin typeface="Calibri"/>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200" b="0" i="0" u="none" strike="noStrike">
                          <a:solidFill>
                            <a:srgbClr val="000000"/>
                          </a:solidFill>
                          <a:effectLst/>
                          <a:latin typeface="Calibri"/>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es1.xxlarge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61440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200" b="0" i="0" u="none" strike="noStrike">
                          <a:solidFill>
                            <a:srgbClr val="000000"/>
                          </a:solidFill>
                          <a:effectLst/>
                          <a:latin typeface="Calibri"/>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200" b="0" i="0" u="none" strike="noStrike">
                          <a:solidFill>
                            <a:srgbClr val="000000"/>
                          </a:solidFill>
                          <a:effectLst/>
                          <a:latin typeface="Calibri"/>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es1.xlarge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30720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200" b="0" i="0" u="none" strike="noStrike">
                          <a:solidFill>
                            <a:srgbClr val="000000"/>
                          </a:solidFill>
                          <a:effectLst/>
                          <a:latin typeface="Calibri"/>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es1.large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200" b="0" i="0" u="none" strike="noStrike">
                          <a:solidFill>
                            <a:srgbClr val="000000"/>
                          </a:solidFill>
                          <a:effectLst/>
                          <a:latin typeface="Calibri"/>
                        </a:rPr>
                        <a:t>15360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200" b="0" i="0" u="none" strike="noStrike">
                          <a:solidFill>
                            <a:srgbClr val="000000"/>
                          </a:solidFill>
                          <a:effectLst/>
                          <a:latin typeface="Calibri"/>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31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hs3.large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12288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200" b="0" i="0" u="none" strike="noStrike">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hs3.xxlarge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200" b="0" i="0" u="none" strike="noStrike">
                          <a:solidFill>
                            <a:srgbClr val="000000"/>
                          </a:solidFill>
                          <a:effectLst/>
                          <a:latin typeface="Calibri"/>
                        </a:rPr>
                        <a:t>49152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200" b="0" i="0" u="none" strike="noStrike">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br1.large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200" b="0" i="0" u="none" strike="noStrike">
                          <a:solidFill>
                            <a:srgbClr val="000000"/>
                          </a:solidFill>
                          <a:effectLst/>
                          <a:latin typeface="Calibri"/>
                        </a:rPr>
                        <a:t>15360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1000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ru-RU" sz="1200" b="0" i="0" u="none" strike="noStrike">
                          <a:solidFill>
                            <a:srgbClr val="000000"/>
                          </a:solidFill>
                          <a:effectLst/>
                          <a:latin typeface="Calibri"/>
                        </a:rPr>
                        <a:t>34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es4.xxxlarge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98304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a:rPr>
                        <a:t>4096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2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2784725" y="194835"/>
            <a:ext cx="4920225" cy="646331"/>
          </a:xfrm>
          <a:prstGeom prst="rect">
            <a:avLst/>
          </a:prstGeom>
          <a:noFill/>
        </p:spPr>
        <p:txBody>
          <a:bodyPr wrap="none" rtlCol="0">
            <a:spAutoFit/>
          </a:bodyPr>
          <a:lstStyle/>
          <a:p>
            <a:r>
              <a:rPr lang="en-US" b="1" dirty="0" smtClean="0"/>
              <a:t>Step (6) addendum</a:t>
            </a:r>
          </a:p>
          <a:p>
            <a:r>
              <a:rPr lang="en-US" b="1" dirty="0" smtClean="0"/>
              <a:t>Common VM flavors available on </a:t>
            </a:r>
            <a:r>
              <a:rPr lang="en-US" b="1" dirty="0" err="1" smtClean="0"/>
              <a:t>Bionimbus</a:t>
            </a:r>
            <a:r>
              <a:rPr lang="en-US" b="1" dirty="0" smtClean="0"/>
              <a:t>/PDC</a:t>
            </a:r>
            <a:endParaRPr lang="en-US" b="1" dirty="0"/>
          </a:p>
        </p:txBody>
      </p:sp>
      <p:sp>
        <p:nvSpPr>
          <p:cNvPr id="4" name="TextBox 3"/>
          <p:cNvSpPr txBox="1"/>
          <p:nvPr/>
        </p:nvSpPr>
        <p:spPr>
          <a:xfrm>
            <a:off x="1190578" y="5549180"/>
            <a:ext cx="6596915" cy="646331"/>
          </a:xfrm>
          <a:prstGeom prst="rect">
            <a:avLst/>
          </a:prstGeom>
          <a:noFill/>
        </p:spPr>
        <p:txBody>
          <a:bodyPr wrap="none" rtlCol="0">
            <a:spAutoFit/>
          </a:bodyPr>
          <a:lstStyle/>
          <a:p>
            <a:r>
              <a:rPr lang="en-US" dirty="0" smtClean="0"/>
              <a:t>Note: The flavor and number of VMs you are able to run will depend</a:t>
            </a:r>
          </a:p>
          <a:p>
            <a:r>
              <a:rPr lang="en-US" dirty="0" smtClean="0"/>
              <a:t>on the limits of your tenant.</a:t>
            </a:r>
            <a:endParaRPr lang="en-US" dirty="0"/>
          </a:p>
        </p:txBody>
      </p:sp>
    </p:spTree>
    <p:extLst>
      <p:ext uri="{BB962C8B-B14F-4D97-AF65-F5344CB8AC3E}">
        <p14:creationId xmlns:p14="http://schemas.microsoft.com/office/powerpoint/2010/main" val="2095196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20459" y="1481222"/>
            <a:ext cx="6827785" cy="3182140"/>
          </a:xfrm>
          <a:prstGeom prst="rect">
            <a:avLst/>
          </a:prstGeom>
        </p:spPr>
      </p:pic>
      <p:sp>
        <p:nvSpPr>
          <p:cNvPr id="3" name="TextBox 2"/>
          <p:cNvSpPr txBox="1"/>
          <p:nvPr/>
        </p:nvSpPr>
        <p:spPr>
          <a:xfrm>
            <a:off x="2871230" y="3236516"/>
            <a:ext cx="4769330" cy="800219"/>
          </a:xfrm>
          <a:prstGeom prst="rect">
            <a:avLst/>
          </a:prstGeom>
          <a:noFill/>
        </p:spPr>
        <p:txBody>
          <a:bodyPr wrap="none" rtlCol="0">
            <a:spAutoFit/>
          </a:bodyPr>
          <a:lstStyle/>
          <a:p>
            <a:r>
              <a:rPr lang="en-US" dirty="0" smtClean="0"/>
              <a:t>(8) Select the </a:t>
            </a:r>
            <a:r>
              <a:rPr lang="en-US" dirty="0" err="1" smtClean="0"/>
              <a:t>keypair</a:t>
            </a:r>
            <a:r>
              <a:rPr lang="en-US" dirty="0" smtClean="0"/>
              <a:t> to be used with the cluster</a:t>
            </a:r>
            <a:endParaRPr lang="en-US" sz="1200" i="1" dirty="0" smtClean="0"/>
          </a:p>
          <a:p>
            <a:endParaRPr lang="en-US" sz="1400" dirty="0" smtClean="0"/>
          </a:p>
          <a:p>
            <a:endParaRPr lang="en-US" sz="1400" dirty="0" smtClean="0"/>
          </a:p>
        </p:txBody>
      </p:sp>
      <p:sp>
        <p:nvSpPr>
          <p:cNvPr id="4" name="Left Arrow 3"/>
          <p:cNvSpPr/>
          <p:nvPr/>
        </p:nvSpPr>
        <p:spPr>
          <a:xfrm rot="2388848">
            <a:off x="2491325" y="3045197"/>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363141" y="4699439"/>
            <a:ext cx="2135020" cy="584776"/>
          </a:xfrm>
          <a:prstGeom prst="rect">
            <a:avLst/>
          </a:prstGeom>
          <a:noFill/>
        </p:spPr>
        <p:txBody>
          <a:bodyPr wrap="none" rtlCol="0">
            <a:spAutoFit/>
          </a:bodyPr>
          <a:lstStyle/>
          <a:p>
            <a:r>
              <a:rPr lang="en-US" dirty="0" smtClean="0"/>
              <a:t>(</a:t>
            </a:r>
            <a:r>
              <a:rPr lang="en-US" dirty="0"/>
              <a:t>9</a:t>
            </a:r>
            <a:r>
              <a:rPr lang="en-US" dirty="0" smtClean="0"/>
              <a:t>) Click on “Launch”</a:t>
            </a:r>
            <a:endParaRPr lang="en-US" sz="1400" dirty="0" smtClean="0"/>
          </a:p>
          <a:p>
            <a:endParaRPr lang="en-US" sz="1400" dirty="0" smtClean="0"/>
          </a:p>
        </p:txBody>
      </p:sp>
      <p:sp>
        <p:nvSpPr>
          <p:cNvPr id="6" name="Left Arrow 5"/>
          <p:cNvSpPr/>
          <p:nvPr/>
        </p:nvSpPr>
        <p:spPr>
          <a:xfrm rot="5400000">
            <a:off x="7429882" y="4655960"/>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384854" y="5758447"/>
            <a:ext cx="6763390" cy="369332"/>
          </a:xfrm>
          <a:prstGeom prst="rect">
            <a:avLst/>
          </a:prstGeom>
          <a:noFill/>
        </p:spPr>
        <p:txBody>
          <a:bodyPr wrap="none" rtlCol="0">
            <a:spAutoFit/>
          </a:bodyPr>
          <a:lstStyle/>
          <a:p>
            <a:r>
              <a:rPr lang="en-US" dirty="0" smtClean="0"/>
              <a:t>Note: Remember the key that you select – you’ll need it in a few steps</a:t>
            </a:r>
            <a:endParaRPr lang="en-US" dirty="0"/>
          </a:p>
        </p:txBody>
      </p:sp>
    </p:spTree>
    <p:extLst>
      <p:ext uri="{BB962C8B-B14F-4D97-AF65-F5344CB8AC3E}">
        <p14:creationId xmlns:p14="http://schemas.microsoft.com/office/powerpoint/2010/main" val="2190467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50745"/>
            <a:ext cx="9144000" cy="2467310"/>
          </a:xfrm>
          <a:prstGeom prst="rect">
            <a:avLst/>
          </a:prstGeom>
        </p:spPr>
      </p:pic>
      <p:sp>
        <p:nvSpPr>
          <p:cNvPr id="3" name="TextBox 2"/>
          <p:cNvSpPr txBox="1"/>
          <p:nvPr/>
        </p:nvSpPr>
        <p:spPr>
          <a:xfrm>
            <a:off x="1904925" y="281428"/>
            <a:ext cx="5760599" cy="646331"/>
          </a:xfrm>
          <a:prstGeom prst="rect">
            <a:avLst/>
          </a:prstGeom>
          <a:noFill/>
        </p:spPr>
        <p:txBody>
          <a:bodyPr wrap="none" rtlCol="0">
            <a:spAutoFit/>
          </a:bodyPr>
          <a:lstStyle/>
          <a:p>
            <a:r>
              <a:rPr lang="en-US" dirty="0" smtClean="0"/>
              <a:t>(10) You will automatically be taken to the “Instances” tab</a:t>
            </a:r>
          </a:p>
          <a:p>
            <a:r>
              <a:rPr lang="en-US" dirty="0" smtClean="0"/>
              <a:t>You will see that your VM is in the process of being spun up</a:t>
            </a:r>
            <a:endParaRPr lang="en-US" dirty="0"/>
          </a:p>
        </p:txBody>
      </p:sp>
      <p:sp>
        <p:nvSpPr>
          <p:cNvPr id="4" name="TextBox 3"/>
          <p:cNvSpPr txBox="1"/>
          <p:nvPr/>
        </p:nvSpPr>
        <p:spPr>
          <a:xfrm>
            <a:off x="2057325" y="3623344"/>
            <a:ext cx="5733774" cy="369332"/>
          </a:xfrm>
          <a:prstGeom prst="rect">
            <a:avLst/>
          </a:prstGeom>
          <a:noFill/>
        </p:spPr>
        <p:txBody>
          <a:bodyPr wrap="none" rtlCol="0">
            <a:spAutoFit/>
          </a:bodyPr>
          <a:lstStyle/>
          <a:p>
            <a:r>
              <a:rPr lang="en-US" dirty="0" smtClean="0"/>
              <a:t>(11) When your VM is ready, an </a:t>
            </a:r>
            <a:r>
              <a:rPr lang="en-US" dirty="0" err="1" smtClean="0"/>
              <a:t>ip</a:t>
            </a:r>
            <a:r>
              <a:rPr lang="en-US" dirty="0" smtClean="0"/>
              <a:t> address will appear here</a:t>
            </a:r>
            <a:endParaRPr lang="en-US" dirty="0"/>
          </a:p>
        </p:txBody>
      </p:sp>
      <p:pic>
        <p:nvPicPr>
          <p:cNvPr id="5" name="Picture 4"/>
          <p:cNvPicPr>
            <a:picLocks noChangeAspect="1"/>
          </p:cNvPicPr>
          <p:nvPr/>
        </p:nvPicPr>
        <p:blipFill>
          <a:blip r:embed="rId3"/>
          <a:stretch>
            <a:fillRect/>
          </a:stretch>
        </p:blipFill>
        <p:spPr>
          <a:xfrm>
            <a:off x="0" y="4437974"/>
            <a:ext cx="8478359" cy="1265197"/>
          </a:xfrm>
          <a:prstGeom prst="rect">
            <a:avLst/>
          </a:prstGeom>
        </p:spPr>
      </p:pic>
      <p:sp>
        <p:nvSpPr>
          <p:cNvPr id="6" name="Left Arrow 5"/>
          <p:cNvSpPr/>
          <p:nvPr/>
        </p:nvSpPr>
        <p:spPr>
          <a:xfrm rot="17661267">
            <a:off x="2390722" y="4110157"/>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87437" y="5852256"/>
            <a:ext cx="7007046" cy="646331"/>
          </a:xfrm>
          <a:prstGeom prst="rect">
            <a:avLst/>
          </a:prstGeom>
          <a:noFill/>
        </p:spPr>
        <p:txBody>
          <a:bodyPr wrap="none" rtlCol="0">
            <a:spAutoFit/>
          </a:bodyPr>
          <a:lstStyle/>
          <a:p>
            <a:r>
              <a:rPr lang="en-US" dirty="0" smtClean="0"/>
              <a:t>Copy your </a:t>
            </a:r>
            <a:r>
              <a:rPr lang="en-US" dirty="0" err="1" smtClean="0"/>
              <a:t>ip</a:t>
            </a:r>
            <a:r>
              <a:rPr lang="en-US" dirty="0" smtClean="0"/>
              <a:t> address, you will use it and the key name from the previous</a:t>
            </a:r>
          </a:p>
          <a:p>
            <a:r>
              <a:rPr lang="en-US" dirty="0" smtClean="0"/>
              <a:t>step to edit your </a:t>
            </a:r>
            <a:r>
              <a:rPr lang="en-US" dirty="0" err="1" smtClean="0"/>
              <a:t>config</a:t>
            </a:r>
            <a:r>
              <a:rPr lang="en-US" dirty="0" smtClean="0"/>
              <a:t> file</a:t>
            </a:r>
            <a:endParaRPr lang="en-US" dirty="0"/>
          </a:p>
        </p:txBody>
      </p:sp>
    </p:spTree>
    <p:extLst>
      <p:ext uri="{BB962C8B-B14F-4D97-AF65-F5344CB8AC3E}">
        <p14:creationId xmlns:p14="http://schemas.microsoft.com/office/powerpoint/2010/main" val="2095196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3631" y="634429"/>
            <a:ext cx="5425171" cy="646331"/>
          </a:xfrm>
          <a:prstGeom prst="rect">
            <a:avLst/>
          </a:prstGeom>
          <a:noFill/>
        </p:spPr>
        <p:txBody>
          <a:bodyPr wrap="none" rtlCol="0">
            <a:spAutoFit/>
          </a:bodyPr>
          <a:lstStyle/>
          <a:p>
            <a:r>
              <a:rPr lang="en-US" dirty="0" smtClean="0"/>
              <a:t>Open the </a:t>
            </a:r>
            <a:r>
              <a:rPr lang="en-US" dirty="0" err="1" smtClean="0"/>
              <a:t>config</a:t>
            </a:r>
            <a:r>
              <a:rPr lang="en-US" dirty="0" smtClean="0"/>
              <a:t> file with </a:t>
            </a:r>
            <a:r>
              <a:rPr lang="en-US" dirty="0" err="1" smtClean="0"/>
              <a:t>emacs</a:t>
            </a:r>
            <a:r>
              <a:rPr lang="en-US" dirty="0"/>
              <a:t> </a:t>
            </a:r>
            <a:r>
              <a:rPr lang="en-US" dirty="0" smtClean="0"/>
              <a:t>(or your </a:t>
            </a:r>
            <a:r>
              <a:rPr lang="en-US" dirty="0"/>
              <a:t>favorite editor)</a:t>
            </a:r>
            <a:br>
              <a:rPr lang="en-US" dirty="0"/>
            </a:br>
            <a:r>
              <a:rPr lang="en-US" dirty="0" smtClean="0"/>
              <a:t>	“﻿</a:t>
            </a:r>
            <a:r>
              <a:rPr lang="en-US" dirty="0" err="1"/>
              <a:t>emacs</a:t>
            </a:r>
            <a:r>
              <a:rPr lang="en-US" dirty="0"/>
              <a:t> ~/.</a:t>
            </a:r>
            <a:r>
              <a:rPr lang="en-US" dirty="0" err="1"/>
              <a:t>ssh</a:t>
            </a:r>
            <a:r>
              <a:rPr lang="en-US" dirty="0"/>
              <a:t>/</a:t>
            </a:r>
            <a:r>
              <a:rPr lang="en-US" dirty="0" err="1" smtClean="0"/>
              <a:t>config</a:t>
            </a:r>
            <a:r>
              <a:rPr lang="en-US" dirty="0" smtClean="0"/>
              <a:t>” </a:t>
            </a:r>
            <a:endParaRPr lang="en-US" dirty="0"/>
          </a:p>
        </p:txBody>
      </p:sp>
      <p:sp>
        <p:nvSpPr>
          <p:cNvPr id="2" name="TextBox 1"/>
          <p:cNvSpPr txBox="1"/>
          <p:nvPr/>
        </p:nvSpPr>
        <p:spPr>
          <a:xfrm>
            <a:off x="1529712" y="258468"/>
            <a:ext cx="6950490" cy="369332"/>
          </a:xfrm>
          <a:prstGeom prst="rect">
            <a:avLst/>
          </a:prstGeom>
          <a:noFill/>
        </p:spPr>
        <p:txBody>
          <a:bodyPr wrap="none" rtlCol="0">
            <a:spAutoFit/>
          </a:bodyPr>
          <a:lstStyle/>
          <a:p>
            <a:r>
              <a:rPr lang="en-US" dirty="0" smtClean="0"/>
              <a:t>Access the </a:t>
            </a:r>
            <a:r>
              <a:rPr lang="en-US" dirty="0" err="1" smtClean="0"/>
              <a:t>Bionimbus</a:t>
            </a:r>
            <a:r>
              <a:rPr lang="en-US" dirty="0" smtClean="0"/>
              <a:t>/PDC </a:t>
            </a:r>
            <a:r>
              <a:rPr lang="en-US" dirty="0" err="1" smtClean="0"/>
              <a:t>headnode</a:t>
            </a:r>
            <a:r>
              <a:rPr lang="en-US" dirty="0" smtClean="0"/>
              <a:t> from your Ubuntu virtual machine</a:t>
            </a:r>
            <a:endParaRPr lang="en-US" dirty="0"/>
          </a:p>
        </p:txBody>
      </p:sp>
      <p:pic>
        <p:nvPicPr>
          <p:cNvPr id="5" name="Picture 4"/>
          <p:cNvPicPr>
            <a:picLocks noChangeAspect="1"/>
          </p:cNvPicPr>
          <p:nvPr/>
        </p:nvPicPr>
        <p:blipFill>
          <a:blip r:embed="rId2"/>
          <a:stretch>
            <a:fillRect/>
          </a:stretch>
        </p:blipFill>
        <p:spPr>
          <a:xfrm>
            <a:off x="1790137" y="1428134"/>
            <a:ext cx="4768665" cy="594756"/>
          </a:xfrm>
          <a:prstGeom prst="rect">
            <a:avLst/>
          </a:prstGeom>
        </p:spPr>
      </p:pic>
      <p:sp>
        <p:nvSpPr>
          <p:cNvPr id="6" name="TextBox 5"/>
          <p:cNvSpPr txBox="1"/>
          <p:nvPr/>
        </p:nvSpPr>
        <p:spPr>
          <a:xfrm>
            <a:off x="1306028" y="2229780"/>
            <a:ext cx="6864379" cy="2031325"/>
          </a:xfrm>
          <a:prstGeom prst="rect">
            <a:avLst/>
          </a:prstGeom>
          <a:noFill/>
        </p:spPr>
        <p:txBody>
          <a:bodyPr wrap="none" rtlCol="0">
            <a:spAutoFit/>
          </a:bodyPr>
          <a:lstStyle/>
          <a:p>
            <a:r>
              <a:rPr lang="en-US" dirty="0" smtClean="0"/>
              <a:t>Copy the following below your entry for the </a:t>
            </a:r>
            <a:r>
              <a:rPr lang="en-US" dirty="0" err="1" smtClean="0"/>
              <a:t>Bionimbus</a:t>
            </a:r>
            <a:r>
              <a:rPr lang="en-US" dirty="0" smtClean="0"/>
              <a:t>/PDC </a:t>
            </a:r>
            <a:r>
              <a:rPr lang="en-US" dirty="0" err="1" smtClean="0"/>
              <a:t>headnode</a:t>
            </a:r>
            <a:r>
              <a:rPr lang="en-US" dirty="0" smtClean="0"/>
              <a:t>, </a:t>
            </a:r>
          </a:p>
          <a:p>
            <a:r>
              <a:rPr lang="en-US" dirty="0" smtClean="0"/>
              <a:t>edit the indicated portions:</a:t>
            </a:r>
          </a:p>
          <a:p>
            <a:endParaRPr lang="en-US" dirty="0"/>
          </a:p>
          <a:p>
            <a:r>
              <a:rPr lang="en-US" dirty="0" smtClean="0"/>
              <a:t>	Host </a:t>
            </a:r>
            <a:r>
              <a:rPr lang="en-US" dirty="0" err="1" smtClean="0"/>
              <a:t>any_name_you_want</a:t>
            </a:r>
            <a:endParaRPr lang="en-US" dirty="0" smtClean="0"/>
          </a:p>
          <a:p>
            <a:r>
              <a:rPr lang="en-US" dirty="0"/>
              <a:t>	</a:t>
            </a:r>
            <a:r>
              <a:rPr lang="en-US" dirty="0" smtClean="0"/>
              <a:t>Hostname </a:t>
            </a:r>
            <a:r>
              <a:rPr lang="en-US" dirty="0" err="1" smtClean="0"/>
              <a:t>VM_ip_address</a:t>
            </a:r>
            <a:endParaRPr lang="en-US" dirty="0" smtClean="0"/>
          </a:p>
          <a:p>
            <a:r>
              <a:rPr lang="en-US" dirty="0"/>
              <a:t>	</a:t>
            </a:r>
            <a:r>
              <a:rPr lang="en-US" dirty="0" err="1" smtClean="0"/>
              <a:t>IdentityFile</a:t>
            </a:r>
            <a:r>
              <a:rPr lang="en-US" dirty="0" smtClean="0"/>
              <a:t> /home/</a:t>
            </a:r>
            <a:r>
              <a:rPr lang="en-US" dirty="0" err="1" smtClean="0"/>
              <a:t>ubuntu</a:t>
            </a:r>
            <a:r>
              <a:rPr lang="en-US" dirty="0" smtClean="0"/>
              <a:t>/</a:t>
            </a:r>
            <a:r>
              <a:rPr lang="en-US" dirty="0" err="1" smtClean="0"/>
              <a:t>your_vm_key.pem</a:t>
            </a:r>
            <a:endParaRPr lang="en-US" dirty="0" smtClean="0"/>
          </a:p>
          <a:p>
            <a:r>
              <a:rPr lang="en-US" dirty="0" smtClean="0"/>
              <a:t>	</a:t>
            </a:r>
            <a:r>
              <a:rPr lang="en-US" dirty="0" err="1"/>
              <a:t>ProxyCommand</a:t>
            </a:r>
            <a:r>
              <a:rPr lang="en-US" dirty="0"/>
              <a:t> </a:t>
            </a:r>
            <a:r>
              <a:rPr lang="en-US" dirty="0" err="1"/>
              <a:t>ssh</a:t>
            </a:r>
            <a:r>
              <a:rPr lang="en-US" dirty="0"/>
              <a:t> -q -A PDC -W %h:%p</a:t>
            </a:r>
          </a:p>
        </p:txBody>
      </p:sp>
      <p:sp>
        <p:nvSpPr>
          <p:cNvPr id="10" name="TextBox 9"/>
          <p:cNvSpPr txBox="1"/>
          <p:nvPr/>
        </p:nvSpPr>
        <p:spPr>
          <a:xfrm>
            <a:off x="1306028" y="4256666"/>
            <a:ext cx="5120963" cy="923330"/>
          </a:xfrm>
          <a:prstGeom prst="rect">
            <a:avLst/>
          </a:prstGeom>
          <a:noFill/>
        </p:spPr>
        <p:txBody>
          <a:bodyPr wrap="none" rtlCol="0">
            <a:spAutoFit/>
          </a:bodyPr>
          <a:lstStyle/>
          <a:p>
            <a:r>
              <a:rPr lang="en-US" dirty="0" smtClean="0"/>
              <a:t>Your </a:t>
            </a:r>
            <a:r>
              <a:rPr lang="en-US" dirty="0" err="1" smtClean="0"/>
              <a:t>config</a:t>
            </a:r>
            <a:r>
              <a:rPr lang="en-US" dirty="0" smtClean="0"/>
              <a:t> file should now look something like this - </a:t>
            </a:r>
          </a:p>
          <a:p>
            <a:endParaRPr lang="en-US" dirty="0"/>
          </a:p>
          <a:p>
            <a:endParaRPr lang="en-US" dirty="0"/>
          </a:p>
        </p:txBody>
      </p:sp>
      <p:sp>
        <p:nvSpPr>
          <p:cNvPr id="11" name="TextBox 10"/>
          <p:cNvSpPr txBox="1"/>
          <p:nvPr/>
        </p:nvSpPr>
        <p:spPr>
          <a:xfrm>
            <a:off x="6827080" y="4484190"/>
            <a:ext cx="2223698" cy="2308324"/>
          </a:xfrm>
          <a:prstGeom prst="rect">
            <a:avLst/>
          </a:prstGeom>
          <a:noFill/>
        </p:spPr>
        <p:txBody>
          <a:bodyPr wrap="none" rtlCol="0">
            <a:spAutoFit/>
          </a:bodyPr>
          <a:lstStyle/>
          <a:p>
            <a:r>
              <a:rPr lang="en-US" dirty="0" smtClean="0"/>
              <a:t>To save the file, press </a:t>
            </a:r>
          </a:p>
          <a:p>
            <a:r>
              <a:rPr lang="en-US" i="1" dirty="0" smtClean="0"/>
              <a:t>	ctrl + x </a:t>
            </a:r>
          </a:p>
          <a:p>
            <a:r>
              <a:rPr lang="en-US" dirty="0" smtClean="0"/>
              <a:t>and then </a:t>
            </a:r>
          </a:p>
          <a:p>
            <a:r>
              <a:rPr lang="en-US" i="1" dirty="0" smtClean="0"/>
              <a:t>	ctrl + s</a:t>
            </a:r>
          </a:p>
          <a:p>
            <a:r>
              <a:rPr lang="en-US" dirty="0" smtClean="0"/>
              <a:t>To quit press </a:t>
            </a:r>
          </a:p>
          <a:p>
            <a:r>
              <a:rPr lang="en-US" dirty="0"/>
              <a:t>	</a:t>
            </a:r>
            <a:r>
              <a:rPr lang="en-US" i="1" dirty="0" smtClean="0"/>
              <a:t>ctrl + x </a:t>
            </a:r>
          </a:p>
          <a:p>
            <a:r>
              <a:rPr lang="en-US" dirty="0" smtClean="0"/>
              <a:t>and then </a:t>
            </a:r>
          </a:p>
          <a:p>
            <a:r>
              <a:rPr lang="en-US" dirty="0"/>
              <a:t>	</a:t>
            </a:r>
            <a:r>
              <a:rPr lang="en-US" i="1" dirty="0" smtClean="0"/>
              <a:t>ctrl + c</a:t>
            </a:r>
            <a:endParaRPr lang="en-US" i="1" dirty="0"/>
          </a:p>
        </p:txBody>
      </p:sp>
      <p:pic>
        <p:nvPicPr>
          <p:cNvPr id="12" name="Picture 11"/>
          <p:cNvPicPr>
            <a:picLocks noChangeAspect="1"/>
          </p:cNvPicPr>
          <p:nvPr/>
        </p:nvPicPr>
        <p:blipFill>
          <a:blip r:embed="rId3"/>
          <a:stretch>
            <a:fillRect/>
          </a:stretch>
        </p:blipFill>
        <p:spPr>
          <a:xfrm>
            <a:off x="2280500" y="4726545"/>
            <a:ext cx="3669519" cy="2065969"/>
          </a:xfrm>
          <a:prstGeom prst="rect">
            <a:avLst/>
          </a:prstGeom>
        </p:spPr>
      </p:pic>
    </p:spTree>
    <p:extLst>
      <p:ext uri="{BB962C8B-B14F-4D97-AF65-F5344CB8AC3E}">
        <p14:creationId xmlns:p14="http://schemas.microsoft.com/office/powerpoint/2010/main" val="271453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4144" y="671097"/>
            <a:ext cx="6089264" cy="369332"/>
          </a:xfrm>
          <a:prstGeom prst="rect">
            <a:avLst/>
          </a:prstGeom>
          <a:noFill/>
        </p:spPr>
        <p:txBody>
          <a:bodyPr wrap="none" rtlCol="0">
            <a:spAutoFit/>
          </a:bodyPr>
          <a:lstStyle/>
          <a:p>
            <a:r>
              <a:rPr lang="en-US" dirty="0" smtClean="0"/>
              <a:t>Now you can log into your VM with a simple command like this</a:t>
            </a:r>
            <a:endParaRPr lang="en-US" dirty="0"/>
          </a:p>
        </p:txBody>
      </p:sp>
      <p:sp>
        <p:nvSpPr>
          <p:cNvPr id="4" name="TextBox 3"/>
          <p:cNvSpPr txBox="1"/>
          <p:nvPr/>
        </p:nvSpPr>
        <p:spPr>
          <a:xfrm>
            <a:off x="1087550" y="3059626"/>
            <a:ext cx="6959056" cy="3416320"/>
          </a:xfrm>
          <a:prstGeom prst="rect">
            <a:avLst/>
          </a:prstGeom>
          <a:noFill/>
        </p:spPr>
        <p:txBody>
          <a:bodyPr wrap="none" rtlCol="0">
            <a:spAutoFit/>
          </a:bodyPr>
          <a:lstStyle/>
          <a:p>
            <a:r>
              <a:rPr lang="en-US" dirty="0" smtClean="0"/>
              <a:t>Type “yes” and press enter</a:t>
            </a:r>
          </a:p>
          <a:p>
            <a:r>
              <a:rPr lang="en-US" dirty="0" smtClean="0"/>
              <a:t>You are now logged into your VM,</a:t>
            </a:r>
          </a:p>
          <a:p>
            <a:endParaRPr lang="en-US" dirty="0" smtClean="0"/>
          </a:p>
          <a:p>
            <a:r>
              <a:rPr lang="en-US" dirty="0" smtClean="0"/>
              <a:t>The </a:t>
            </a:r>
            <a:r>
              <a:rPr lang="en-US" dirty="0" err="1" smtClean="0"/>
              <a:t>config</a:t>
            </a:r>
            <a:r>
              <a:rPr lang="en-US" dirty="0" smtClean="0"/>
              <a:t> entry logs your into the </a:t>
            </a:r>
            <a:r>
              <a:rPr lang="en-US" dirty="0" err="1" smtClean="0"/>
              <a:t>headnode</a:t>
            </a:r>
            <a:r>
              <a:rPr lang="en-US" dirty="0"/>
              <a:t> </a:t>
            </a:r>
            <a:r>
              <a:rPr lang="en-US" dirty="0" smtClean="0"/>
              <a:t>automatically</a:t>
            </a:r>
          </a:p>
          <a:p>
            <a:r>
              <a:rPr lang="en-US" dirty="0"/>
              <a:t>a</a:t>
            </a:r>
            <a:r>
              <a:rPr lang="en-US" dirty="0" smtClean="0"/>
              <a:t>nd then into your VM</a:t>
            </a:r>
          </a:p>
          <a:p>
            <a:endParaRPr lang="en-US" dirty="0"/>
          </a:p>
          <a:p>
            <a:r>
              <a:rPr lang="en-US" dirty="0" smtClean="0"/>
              <a:t>This becomes extremely useful when you have to move files around.</a:t>
            </a:r>
          </a:p>
          <a:p>
            <a:endParaRPr lang="en-US" dirty="0"/>
          </a:p>
          <a:p>
            <a:r>
              <a:rPr lang="en-US" dirty="0" smtClean="0"/>
              <a:t>	</a:t>
            </a:r>
            <a:r>
              <a:rPr lang="en-US" dirty="0" err="1" smtClean="0"/>
              <a:t>scp</a:t>
            </a:r>
            <a:r>
              <a:rPr lang="en-US" dirty="0" smtClean="0"/>
              <a:t> </a:t>
            </a:r>
            <a:r>
              <a:rPr lang="en-US" dirty="0" err="1" smtClean="0"/>
              <a:t>some_file.txt</a:t>
            </a:r>
            <a:r>
              <a:rPr lang="en-US" dirty="0" smtClean="0"/>
              <a:t> </a:t>
            </a:r>
            <a:r>
              <a:rPr lang="en-US" dirty="0" err="1" smtClean="0"/>
              <a:t>my_vm</a:t>
            </a:r>
            <a:r>
              <a:rPr lang="en-US" dirty="0" smtClean="0"/>
              <a:t>:~/</a:t>
            </a:r>
          </a:p>
          <a:p>
            <a:endParaRPr lang="en-US" dirty="0"/>
          </a:p>
          <a:p>
            <a:r>
              <a:rPr lang="en-US" dirty="0" smtClean="0"/>
              <a:t>Will transfer the file </a:t>
            </a:r>
            <a:r>
              <a:rPr lang="en-US" dirty="0" err="1" smtClean="0"/>
              <a:t>some_file.txt</a:t>
            </a:r>
            <a:r>
              <a:rPr lang="en-US" dirty="0"/>
              <a:t> </a:t>
            </a:r>
            <a:r>
              <a:rPr lang="en-US" dirty="0" smtClean="0"/>
              <a:t>from your local machine to the VM</a:t>
            </a:r>
          </a:p>
          <a:p>
            <a:r>
              <a:rPr lang="en-US" dirty="0" smtClean="0"/>
              <a:t>(you do not have to transfer it to the </a:t>
            </a:r>
            <a:r>
              <a:rPr lang="en-US" dirty="0" err="1" smtClean="0"/>
              <a:t>headnode</a:t>
            </a:r>
            <a:r>
              <a:rPr lang="en-US" dirty="0" smtClean="0"/>
              <a:t> as an intermediate step)  </a:t>
            </a:r>
            <a:endParaRPr lang="en-US" dirty="0"/>
          </a:p>
        </p:txBody>
      </p:sp>
      <p:pic>
        <p:nvPicPr>
          <p:cNvPr id="6" name="Picture 5"/>
          <p:cNvPicPr>
            <a:picLocks noChangeAspect="1"/>
          </p:cNvPicPr>
          <p:nvPr/>
        </p:nvPicPr>
        <p:blipFill>
          <a:blip r:embed="rId2"/>
          <a:stretch>
            <a:fillRect/>
          </a:stretch>
        </p:blipFill>
        <p:spPr>
          <a:xfrm>
            <a:off x="280840" y="1359091"/>
            <a:ext cx="8669916" cy="1141539"/>
          </a:xfrm>
          <a:prstGeom prst="rect">
            <a:avLst/>
          </a:prstGeom>
        </p:spPr>
      </p:pic>
    </p:spTree>
    <p:extLst>
      <p:ext uri="{BB962C8B-B14F-4D97-AF65-F5344CB8AC3E}">
        <p14:creationId xmlns:p14="http://schemas.microsoft.com/office/powerpoint/2010/main" val="2095196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
        <p:nvSpPr>
          <p:cNvPr id="3" name="TextBox 2"/>
          <p:cNvSpPr txBox="1"/>
          <p:nvPr/>
        </p:nvSpPr>
        <p:spPr>
          <a:xfrm>
            <a:off x="775561" y="504293"/>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dirty="0" smtClean="0"/>
              <a:t>How to create </a:t>
            </a:r>
            <a:r>
              <a:rPr lang="en-US" dirty="0" err="1" smtClean="0"/>
              <a:t>ssh</a:t>
            </a:r>
            <a:r>
              <a:rPr lang="en-US" dirty="0" smtClean="0"/>
              <a:t> keys for use on the </a:t>
            </a:r>
            <a:r>
              <a:rPr lang="en-US" dirty="0" err="1" smtClean="0"/>
              <a:t>headnode</a:t>
            </a:r>
            <a:r>
              <a:rPr lang="en-US" dirty="0"/>
              <a:t> </a:t>
            </a:r>
            <a:r>
              <a:rPr lang="en-US" dirty="0" smtClean="0"/>
              <a:t>and your VMs</a:t>
            </a:r>
          </a:p>
          <a:p>
            <a:pPr marL="285750" indent="-285750">
              <a:buFontTx/>
              <a:buChar char="-"/>
            </a:pPr>
            <a:r>
              <a:rPr lang="en-US" dirty="0" smtClean="0"/>
              <a:t>How to create a configuration file to log into the </a:t>
            </a:r>
            <a:r>
              <a:rPr lang="en-US" dirty="0" err="1" smtClean="0"/>
              <a:t>headnode</a:t>
            </a:r>
            <a:r>
              <a:rPr lang="en-US" dirty="0"/>
              <a:t> </a:t>
            </a:r>
            <a:r>
              <a:rPr lang="en-US" dirty="0" smtClean="0"/>
              <a:t>and/or VMs  easily</a:t>
            </a:r>
          </a:p>
          <a:p>
            <a:pPr marL="285750" indent="-285750">
              <a:buFontTx/>
              <a:buChar char="-"/>
            </a:pPr>
            <a:r>
              <a:rPr lang="en-US" dirty="0" smtClean="0"/>
              <a:t>How to spin up VMs</a:t>
            </a:r>
          </a:p>
          <a:p>
            <a:pPr marL="285750" indent="-285750">
              <a:buFontTx/>
              <a:buChar char="-"/>
            </a:pPr>
            <a:r>
              <a:rPr lang="en-US" b="1" dirty="0" smtClean="0"/>
              <a:t>How to obtain your </a:t>
            </a:r>
            <a:r>
              <a:rPr lang="en-US" b="1" dirty="0" err="1" smtClean="0"/>
              <a:t>objectstore</a:t>
            </a:r>
            <a:r>
              <a:rPr lang="en-US" b="1" dirty="0"/>
              <a:t> </a:t>
            </a:r>
            <a:r>
              <a:rPr lang="en-US" b="1" dirty="0" smtClean="0"/>
              <a:t>credentials from the </a:t>
            </a:r>
            <a:r>
              <a:rPr lang="en-US" b="1" dirty="0" err="1" smtClean="0"/>
              <a:t>headnode</a:t>
            </a:r>
            <a:endParaRPr lang="en-US" b="1" dirty="0" smtClean="0"/>
          </a:p>
          <a:p>
            <a:pPr marL="285750" indent="-285750">
              <a:buFontTx/>
              <a:buChar char="-"/>
            </a:pPr>
            <a:r>
              <a:rPr lang="en-US" dirty="0" smtClean="0"/>
              <a:t>How to use your </a:t>
            </a:r>
            <a:r>
              <a:rPr lang="en-US" dirty="0" err="1" smtClean="0"/>
              <a:t>objectstore</a:t>
            </a:r>
            <a:r>
              <a:rPr lang="en-US" dirty="0" smtClean="0"/>
              <a:t> credentials to access the </a:t>
            </a:r>
            <a:r>
              <a:rPr lang="en-US" dirty="0" err="1" smtClean="0"/>
              <a:t>objectstore</a:t>
            </a:r>
            <a:endParaRPr lang="en-US" dirty="0"/>
          </a:p>
        </p:txBody>
      </p:sp>
      <p:sp>
        <p:nvSpPr>
          <p:cNvPr id="4" name="TextBox 3"/>
          <p:cNvSpPr txBox="1"/>
          <p:nvPr/>
        </p:nvSpPr>
        <p:spPr>
          <a:xfrm>
            <a:off x="520599" y="2824316"/>
            <a:ext cx="7302262" cy="646331"/>
          </a:xfrm>
          <a:prstGeom prst="rect">
            <a:avLst/>
          </a:prstGeom>
          <a:noFill/>
        </p:spPr>
        <p:txBody>
          <a:bodyPr wrap="none" rtlCol="0">
            <a:spAutoFit/>
          </a:bodyPr>
          <a:lstStyle/>
          <a:p>
            <a:r>
              <a:rPr lang="en-US" dirty="0" smtClean="0"/>
              <a:t>(1) Log into the </a:t>
            </a:r>
            <a:r>
              <a:rPr lang="en-US" dirty="0" err="1" smtClean="0"/>
              <a:t>Bionimbus</a:t>
            </a:r>
            <a:r>
              <a:rPr lang="en-US" dirty="0" smtClean="0"/>
              <a:t>/PDC </a:t>
            </a:r>
            <a:r>
              <a:rPr lang="en-US" dirty="0" err="1" smtClean="0"/>
              <a:t>headnode</a:t>
            </a:r>
            <a:r>
              <a:rPr lang="en-US" dirty="0" smtClean="0"/>
              <a:t> from your </a:t>
            </a:r>
            <a:r>
              <a:rPr lang="en-US" dirty="0" err="1" smtClean="0"/>
              <a:t>ubuntu</a:t>
            </a:r>
            <a:r>
              <a:rPr lang="en-US" dirty="0"/>
              <a:t> </a:t>
            </a:r>
            <a:r>
              <a:rPr lang="en-US" dirty="0" smtClean="0"/>
              <a:t>VM</a:t>
            </a:r>
          </a:p>
          <a:p>
            <a:r>
              <a:rPr lang="en-US" dirty="0" smtClean="0"/>
              <a:t>(</a:t>
            </a:r>
            <a:r>
              <a:rPr lang="en-US" i="1" dirty="0" smtClean="0"/>
              <a:t>Like this if you followed the instructions for creating your </a:t>
            </a:r>
            <a:r>
              <a:rPr lang="en-US" i="1" dirty="0" err="1" smtClean="0"/>
              <a:t>config</a:t>
            </a:r>
            <a:r>
              <a:rPr lang="en-US" i="1" dirty="0" smtClean="0"/>
              <a:t> file earlier</a:t>
            </a:r>
            <a:r>
              <a:rPr lang="en-US" dirty="0" smtClean="0"/>
              <a:t>)</a:t>
            </a:r>
            <a:endParaRPr lang="en-US" dirty="0"/>
          </a:p>
        </p:txBody>
      </p:sp>
      <p:pic>
        <p:nvPicPr>
          <p:cNvPr id="5" name="Picture 4"/>
          <p:cNvPicPr>
            <a:picLocks noChangeAspect="1"/>
          </p:cNvPicPr>
          <p:nvPr/>
        </p:nvPicPr>
        <p:blipFill>
          <a:blip r:embed="rId2"/>
          <a:stretch>
            <a:fillRect/>
          </a:stretch>
        </p:blipFill>
        <p:spPr>
          <a:xfrm>
            <a:off x="1978522" y="3875500"/>
            <a:ext cx="3992587" cy="796501"/>
          </a:xfrm>
          <a:prstGeom prst="rect">
            <a:avLst/>
          </a:prstGeom>
        </p:spPr>
      </p:pic>
      <p:sp>
        <p:nvSpPr>
          <p:cNvPr id="6" name="TextBox 5"/>
          <p:cNvSpPr txBox="1"/>
          <p:nvPr/>
        </p:nvSpPr>
        <p:spPr>
          <a:xfrm>
            <a:off x="520599" y="4953931"/>
            <a:ext cx="8283638" cy="646331"/>
          </a:xfrm>
          <a:prstGeom prst="rect">
            <a:avLst/>
          </a:prstGeom>
          <a:noFill/>
        </p:spPr>
        <p:txBody>
          <a:bodyPr wrap="none" rtlCol="0">
            <a:spAutoFit/>
          </a:bodyPr>
          <a:lstStyle/>
          <a:p>
            <a:r>
              <a:rPr lang="en-US" dirty="0" smtClean="0"/>
              <a:t>(2) Look for a file called “s3cred.txt”; you can just use “</a:t>
            </a:r>
            <a:r>
              <a:rPr lang="en-US" dirty="0" err="1" smtClean="0"/>
              <a:t>ls</a:t>
            </a:r>
            <a:r>
              <a:rPr lang="en-US" dirty="0" smtClean="0"/>
              <a:t> s3cred.txt” – it will return the </a:t>
            </a:r>
          </a:p>
          <a:p>
            <a:r>
              <a:rPr lang="en-US" dirty="0"/>
              <a:t>f</a:t>
            </a:r>
            <a:r>
              <a:rPr lang="en-US" dirty="0" smtClean="0"/>
              <a:t>ilename if it is there, and an error if it is not  </a:t>
            </a:r>
            <a:endParaRPr lang="en-US" dirty="0"/>
          </a:p>
        </p:txBody>
      </p:sp>
      <p:pic>
        <p:nvPicPr>
          <p:cNvPr id="7" name="Picture 6"/>
          <p:cNvPicPr>
            <a:picLocks noChangeAspect="1"/>
          </p:cNvPicPr>
          <p:nvPr/>
        </p:nvPicPr>
        <p:blipFill>
          <a:blip r:embed="rId3"/>
          <a:stretch>
            <a:fillRect/>
          </a:stretch>
        </p:blipFill>
        <p:spPr>
          <a:xfrm>
            <a:off x="2066618" y="5600262"/>
            <a:ext cx="4192504" cy="1020647"/>
          </a:xfrm>
          <a:prstGeom prst="rect">
            <a:avLst/>
          </a:prstGeom>
        </p:spPr>
      </p:pic>
    </p:spTree>
    <p:extLst>
      <p:ext uri="{BB962C8B-B14F-4D97-AF65-F5344CB8AC3E}">
        <p14:creationId xmlns:p14="http://schemas.microsoft.com/office/powerpoint/2010/main" val="2095196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
        <p:nvSpPr>
          <p:cNvPr id="3" name="TextBox 2"/>
          <p:cNvSpPr txBox="1"/>
          <p:nvPr/>
        </p:nvSpPr>
        <p:spPr>
          <a:xfrm>
            <a:off x="765123" y="385941"/>
            <a:ext cx="8520281" cy="6463309"/>
          </a:xfrm>
          <a:prstGeom prst="rect">
            <a:avLst/>
          </a:prstGeom>
          <a:noFill/>
        </p:spPr>
        <p:txBody>
          <a:bodyPr wrap="none" rtlCol="0">
            <a:spAutoFit/>
          </a:bodyPr>
          <a:lstStyle/>
          <a:p>
            <a:r>
              <a:rPr lang="en-US" dirty="0" smtClean="0"/>
              <a:t>If you do not see the s3cred.txt file, immediately send an email to</a:t>
            </a:r>
          </a:p>
          <a:p>
            <a:r>
              <a:rPr lang="en-US" dirty="0" smtClean="0"/>
              <a:t>support:</a:t>
            </a:r>
          </a:p>
          <a:p>
            <a:endParaRPr lang="en-US" dirty="0"/>
          </a:p>
          <a:p>
            <a:r>
              <a:rPr lang="en-US" dirty="0">
                <a:hlinkClick r:id="rId2"/>
              </a:rPr>
              <a:t>support@</a:t>
            </a:r>
            <a:r>
              <a:rPr lang="en-US" dirty="0" smtClean="0">
                <a:hlinkClick r:id="rId2"/>
              </a:rPr>
              <a:t>bionimbus.org</a:t>
            </a:r>
            <a:endParaRPr lang="en-US" dirty="0" smtClean="0"/>
          </a:p>
          <a:p>
            <a:endParaRPr lang="en-US" dirty="0"/>
          </a:p>
          <a:p>
            <a:r>
              <a:rPr lang="en-US" dirty="0" smtClean="0"/>
              <a:t>If your are working closely with a </a:t>
            </a:r>
            <a:r>
              <a:rPr lang="en-US" dirty="0" err="1" smtClean="0"/>
              <a:t>Bionimbus</a:t>
            </a:r>
            <a:r>
              <a:rPr lang="en-US" dirty="0" smtClean="0"/>
              <a:t>/PDC / OSDC / or CDIS member you</a:t>
            </a:r>
          </a:p>
          <a:p>
            <a:r>
              <a:rPr lang="en-US" dirty="0" smtClean="0"/>
              <a:t>should cc them on the email.</a:t>
            </a:r>
          </a:p>
          <a:p>
            <a:endParaRPr lang="en-US" dirty="0"/>
          </a:p>
          <a:p>
            <a:r>
              <a:rPr lang="en-US" dirty="0" smtClean="0"/>
              <a:t>If you do see the file, please keep a few things in mind before proceeding</a:t>
            </a:r>
          </a:p>
          <a:p>
            <a:endParaRPr lang="en-US" dirty="0"/>
          </a:p>
          <a:p>
            <a:r>
              <a:rPr lang="en-US" dirty="0" smtClean="0"/>
              <a:t>Your </a:t>
            </a:r>
            <a:r>
              <a:rPr lang="en-US" dirty="0" err="1" smtClean="0"/>
              <a:t>objectstore</a:t>
            </a:r>
            <a:r>
              <a:rPr lang="en-US" dirty="0" smtClean="0"/>
              <a:t> credentials are for you alone.</a:t>
            </a:r>
          </a:p>
          <a:p>
            <a:r>
              <a:rPr lang="en-US" dirty="0" err="1" smtClean="0"/>
              <a:t>Bionimbus</a:t>
            </a:r>
            <a:r>
              <a:rPr lang="en-US" dirty="0" smtClean="0"/>
              <a:t>/PDC has a zero tolerance policy for sharing of keys.</a:t>
            </a:r>
          </a:p>
          <a:p>
            <a:r>
              <a:rPr lang="en-US" dirty="0" smtClean="0"/>
              <a:t>If your keys are shared, access to the </a:t>
            </a:r>
            <a:r>
              <a:rPr lang="en-US" dirty="0" err="1" smtClean="0"/>
              <a:t>objectstore</a:t>
            </a:r>
            <a:r>
              <a:rPr lang="en-US" dirty="0" smtClean="0"/>
              <a:t> will be immediately terminated.</a:t>
            </a:r>
          </a:p>
          <a:p>
            <a:r>
              <a:rPr lang="en-US" dirty="0" smtClean="0"/>
              <a:t>Each </a:t>
            </a:r>
            <a:r>
              <a:rPr lang="en-US" dirty="0" err="1" smtClean="0"/>
              <a:t>Bionimbus</a:t>
            </a:r>
            <a:r>
              <a:rPr lang="en-US" dirty="0" smtClean="0"/>
              <a:t>/PDC user in your group must have their own account and credentials for</a:t>
            </a:r>
          </a:p>
          <a:p>
            <a:r>
              <a:rPr lang="en-US" dirty="0" smtClean="0"/>
              <a:t>accessing the </a:t>
            </a:r>
            <a:r>
              <a:rPr lang="en-US" dirty="0" err="1" smtClean="0"/>
              <a:t>objectstore</a:t>
            </a:r>
            <a:r>
              <a:rPr lang="en-US" dirty="0" smtClean="0"/>
              <a:t>. Anyone with your keys has the same level of access </a:t>
            </a:r>
          </a:p>
          <a:p>
            <a:r>
              <a:rPr lang="en-US" dirty="0" smtClean="0"/>
              <a:t>to your data (to upload, download, or modify it) as you</a:t>
            </a:r>
          </a:p>
          <a:p>
            <a:endParaRPr lang="en-US" dirty="0"/>
          </a:p>
          <a:p>
            <a:r>
              <a:rPr lang="en-US" dirty="0" smtClean="0"/>
              <a:t>That said – take a look at the contents of the “s3cred.txt file”</a:t>
            </a:r>
          </a:p>
          <a:p>
            <a:r>
              <a:rPr lang="en-US" dirty="0" smtClean="0"/>
              <a:t>You can type “less s3cred.txt”. The contents will look something like this:</a:t>
            </a:r>
          </a:p>
          <a:p>
            <a:endParaRPr lang="en-US" dirty="0" smtClean="0"/>
          </a:p>
          <a:p>
            <a:r>
              <a:rPr lang="en-US" dirty="0"/>
              <a:t>[</a:t>
            </a:r>
            <a:r>
              <a:rPr lang="en-US" dirty="0" smtClean="0"/>
              <a:t>[</a:t>
            </a:r>
            <a:r>
              <a:rPr lang="en-US" dirty="0" err="1" smtClean="0"/>
              <a:t>tenant_name</a:t>
            </a:r>
            <a:r>
              <a:rPr lang="en-US" dirty="0" smtClean="0"/>
              <a:t>]]</a:t>
            </a:r>
            <a:endParaRPr lang="en-US" dirty="0"/>
          </a:p>
          <a:p>
            <a:r>
              <a:rPr lang="en-US" dirty="0" err="1"/>
              <a:t>access_key</a:t>
            </a:r>
            <a:r>
              <a:rPr lang="en-US" dirty="0" smtClean="0"/>
              <a:t>=SOMESTRINGOFCHARACTERS		#&lt;- this is your access key</a:t>
            </a:r>
            <a:endParaRPr lang="en-US" dirty="0"/>
          </a:p>
          <a:p>
            <a:r>
              <a:rPr lang="en-US" dirty="0" err="1"/>
              <a:t>secret_key</a:t>
            </a:r>
            <a:r>
              <a:rPr lang="en-US" dirty="0" smtClean="0"/>
              <a:t>=ANOTHERSTRINGOFCHARACTERS       #&lt;- this is your secret key</a:t>
            </a:r>
          </a:p>
        </p:txBody>
      </p:sp>
    </p:spTree>
    <p:extLst>
      <p:ext uri="{BB962C8B-B14F-4D97-AF65-F5344CB8AC3E}">
        <p14:creationId xmlns:p14="http://schemas.microsoft.com/office/powerpoint/2010/main" val="2095196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2225" y="3305250"/>
            <a:ext cx="5349767" cy="2585323"/>
          </a:xfrm>
          <a:prstGeom prst="rect">
            <a:avLst/>
          </a:prstGeom>
          <a:noFill/>
        </p:spPr>
        <p:txBody>
          <a:bodyPr wrap="none" rtlCol="0">
            <a:spAutoFit/>
          </a:bodyPr>
          <a:lstStyle/>
          <a:p>
            <a:r>
              <a:rPr lang="en-US" dirty="0" smtClean="0"/>
              <a:t>### 1 #</a:t>
            </a:r>
            <a:r>
              <a:rPr lang="en-US" dirty="0"/>
              <a:t>## install awe-cli (</a:t>
            </a:r>
            <a:r>
              <a:rPr lang="en-US" dirty="0" err="1"/>
              <a:t>linux</a:t>
            </a:r>
            <a:r>
              <a:rPr lang="en-US" dirty="0"/>
              <a:t>/</a:t>
            </a:r>
            <a:r>
              <a:rPr lang="en-US" dirty="0" err="1"/>
              <a:t>unix</a:t>
            </a:r>
            <a:r>
              <a:rPr lang="en-US" dirty="0"/>
              <a:t> OSX)</a:t>
            </a:r>
          </a:p>
          <a:p>
            <a:endParaRPr lang="en-US" dirty="0" smtClean="0"/>
          </a:p>
          <a:p>
            <a:r>
              <a:rPr lang="en-US" dirty="0" smtClean="0"/>
              <a:t>In your </a:t>
            </a:r>
            <a:r>
              <a:rPr lang="en-US" dirty="0" err="1" smtClean="0"/>
              <a:t>ubuntu</a:t>
            </a:r>
            <a:r>
              <a:rPr lang="en-US" dirty="0" smtClean="0"/>
              <a:t> virtual box type (type “Y” if prompted):</a:t>
            </a:r>
          </a:p>
          <a:p>
            <a:endParaRPr lang="en-US" dirty="0"/>
          </a:p>
          <a:p>
            <a:r>
              <a:rPr lang="en-US" dirty="0" smtClean="0"/>
              <a:t>	</a:t>
            </a:r>
            <a:r>
              <a:rPr lang="en-US" dirty="0" err="1" smtClean="0"/>
              <a:t>sudo</a:t>
            </a:r>
            <a:r>
              <a:rPr lang="en-US" dirty="0" smtClean="0"/>
              <a:t> </a:t>
            </a:r>
            <a:r>
              <a:rPr lang="en-US" dirty="0"/>
              <a:t>apt-get install </a:t>
            </a:r>
            <a:r>
              <a:rPr lang="en-US" dirty="0" err="1"/>
              <a:t>awscli</a:t>
            </a:r>
            <a:endParaRPr lang="en-US" dirty="0"/>
          </a:p>
          <a:p>
            <a:endParaRPr lang="en-US" dirty="0" smtClean="0"/>
          </a:p>
          <a:p>
            <a:r>
              <a:rPr lang="en-US" dirty="0" smtClean="0"/>
              <a:t>If you are on OSX, you can try this:</a:t>
            </a:r>
          </a:p>
          <a:p>
            <a:endParaRPr lang="en-US" dirty="0"/>
          </a:p>
          <a:p>
            <a:r>
              <a:rPr lang="en-US" dirty="0" smtClean="0"/>
              <a:t>	</a:t>
            </a:r>
            <a:r>
              <a:rPr lang="en-US" dirty="0" err="1" smtClean="0"/>
              <a:t>sudo</a:t>
            </a:r>
            <a:r>
              <a:rPr lang="en-US" dirty="0" smtClean="0"/>
              <a:t> </a:t>
            </a:r>
            <a:r>
              <a:rPr lang="en-US" dirty="0" err="1"/>
              <a:t>easy_install</a:t>
            </a:r>
            <a:r>
              <a:rPr lang="en-US" dirty="0"/>
              <a:t> </a:t>
            </a:r>
            <a:r>
              <a:rPr lang="en-US" dirty="0" err="1" smtClean="0"/>
              <a:t>awscli</a:t>
            </a:r>
            <a:endParaRPr lang="en-US" dirty="0"/>
          </a:p>
        </p:txBody>
      </p:sp>
      <p:sp>
        <p:nvSpPr>
          <p:cNvPr id="5" name="TextBox 4"/>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
        <p:nvSpPr>
          <p:cNvPr id="6" name="TextBox 5"/>
          <p:cNvSpPr txBox="1"/>
          <p:nvPr/>
        </p:nvSpPr>
        <p:spPr>
          <a:xfrm>
            <a:off x="775561" y="504293"/>
            <a:ext cx="7968848" cy="2031325"/>
          </a:xfrm>
          <a:prstGeom prst="rect">
            <a:avLst/>
          </a:prstGeom>
          <a:noFill/>
        </p:spPr>
        <p:txBody>
          <a:bodyPr wrap="none" rtlCol="0">
            <a:spAutoFit/>
          </a:bodyPr>
          <a:lstStyle/>
          <a:p>
            <a:r>
              <a:rPr lang="en-US" dirty="0" smtClean="0"/>
              <a:t>To use </a:t>
            </a:r>
            <a:r>
              <a:rPr lang="en-US" dirty="0" err="1" smtClean="0"/>
              <a:t>Bionimbus</a:t>
            </a:r>
            <a:r>
              <a:rPr lang="en-US" dirty="0" smtClean="0"/>
              <a:t>/PDC you need to learn 6 essential skills</a:t>
            </a:r>
          </a:p>
          <a:p>
            <a:pPr marL="285750" indent="-285750">
              <a:buFontTx/>
              <a:buChar char="-"/>
            </a:pPr>
            <a:r>
              <a:rPr lang="en-US" dirty="0" smtClean="0"/>
              <a:t>How to use a  </a:t>
            </a:r>
            <a:r>
              <a:rPr lang="en-US" dirty="0" err="1" smtClean="0"/>
              <a:t>linux</a:t>
            </a:r>
            <a:r>
              <a:rPr lang="en-US" dirty="0" smtClean="0"/>
              <a:t>/</a:t>
            </a:r>
            <a:r>
              <a:rPr lang="en-US" dirty="0" err="1" smtClean="0"/>
              <a:t>unix</a:t>
            </a:r>
            <a:r>
              <a:rPr lang="en-US" dirty="0"/>
              <a:t> </a:t>
            </a:r>
            <a:r>
              <a:rPr lang="en-US" dirty="0" smtClean="0"/>
              <a:t>based operating system to interact with the system</a:t>
            </a:r>
          </a:p>
          <a:p>
            <a:pPr marL="285750" indent="-285750">
              <a:buFontTx/>
              <a:buChar char="-"/>
            </a:pPr>
            <a:r>
              <a:rPr lang="en-US" dirty="0" smtClean="0"/>
              <a:t>How to create </a:t>
            </a:r>
            <a:r>
              <a:rPr lang="en-US" dirty="0" err="1" smtClean="0"/>
              <a:t>ssh</a:t>
            </a:r>
            <a:r>
              <a:rPr lang="en-US" dirty="0" smtClean="0"/>
              <a:t> keys for use on the </a:t>
            </a:r>
            <a:r>
              <a:rPr lang="en-US" dirty="0" err="1" smtClean="0"/>
              <a:t>headnode</a:t>
            </a:r>
            <a:r>
              <a:rPr lang="en-US" dirty="0"/>
              <a:t> </a:t>
            </a:r>
            <a:r>
              <a:rPr lang="en-US" dirty="0" smtClean="0"/>
              <a:t>and your VMs</a:t>
            </a:r>
          </a:p>
          <a:p>
            <a:pPr marL="285750" indent="-285750">
              <a:buFontTx/>
              <a:buChar char="-"/>
            </a:pPr>
            <a:r>
              <a:rPr lang="en-US" dirty="0" smtClean="0"/>
              <a:t>How to create a configuration file to log into the </a:t>
            </a:r>
            <a:r>
              <a:rPr lang="en-US" dirty="0" err="1" smtClean="0"/>
              <a:t>headnode</a:t>
            </a:r>
            <a:r>
              <a:rPr lang="en-US" dirty="0"/>
              <a:t> </a:t>
            </a:r>
            <a:r>
              <a:rPr lang="en-US" dirty="0" smtClean="0"/>
              <a:t>and/or VMs  easily</a:t>
            </a:r>
          </a:p>
          <a:p>
            <a:pPr marL="285750" indent="-285750">
              <a:buFontTx/>
              <a:buChar char="-"/>
            </a:pPr>
            <a:r>
              <a:rPr lang="en-US" dirty="0" smtClean="0"/>
              <a:t>How to spin up VMs</a:t>
            </a:r>
          </a:p>
          <a:p>
            <a:pPr marL="285750" indent="-285750">
              <a:buFontTx/>
              <a:buChar char="-"/>
            </a:pPr>
            <a:r>
              <a:rPr lang="en-US" dirty="0" smtClean="0"/>
              <a:t>How to obtain your </a:t>
            </a:r>
            <a:r>
              <a:rPr lang="en-US" dirty="0" err="1" smtClean="0"/>
              <a:t>objectstore</a:t>
            </a:r>
            <a:r>
              <a:rPr lang="en-US" dirty="0"/>
              <a:t> </a:t>
            </a:r>
            <a:r>
              <a:rPr lang="en-US" dirty="0" smtClean="0"/>
              <a:t>credentials from the </a:t>
            </a:r>
            <a:r>
              <a:rPr lang="en-US" dirty="0" err="1" smtClean="0"/>
              <a:t>headnode</a:t>
            </a:r>
            <a:endParaRPr lang="en-US" dirty="0"/>
          </a:p>
          <a:p>
            <a:pPr marL="285750" indent="-285750">
              <a:buFontTx/>
              <a:buChar char="-"/>
            </a:pPr>
            <a:r>
              <a:rPr lang="en-US" b="1" dirty="0" smtClean="0"/>
              <a:t>How to use your </a:t>
            </a:r>
            <a:r>
              <a:rPr lang="en-US" b="1" dirty="0" err="1" smtClean="0"/>
              <a:t>objectstore</a:t>
            </a:r>
            <a:r>
              <a:rPr lang="en-US" b="1" dirty="0"/>
              <a:t> </a:t>
            </a:r>
            <a:r>
              <a:rPr lang="en-US" b="1" dirty="0" smtClean="0"/>
              <a:t>credentials to access the </a:t>
            </a:r>
            <a:r>
              <a:rPr lang="en-US" b="1" dirty="0" err="1" smtClean="0"/>
              <a:t>objectstore</a:t>
            </a:r>
            <a:endParaRPr lang="en-US" b="1" dirty="0"/>
          </a:p>
        </p:txBody>
      </p:sp>
    </p:spTree>
    <p:extLst>
      <p:ext uri="{BB962C8B-B14F-4D97-AF65-F5344CB8AC3E}">
        <p14:creationId xmlns:p14="http://schemas.microsoft.com/office/powerpoint/2010/main" val="2095196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0637" y="615297"/>
            <a:ext cx="6647974" cy="5909311"/>
          </a:xfrm>
          <a:prstGeom prst="rect">
            <a:avLst/>
          </a:prstGeom>
          <a:noFill/>
        </p:spPr>
        <p:txBody>
          <a:bodyPr wrap="none" rtlCol="0">
            <a:spAutoFit/>
          </a:bodyPr>
          <a:lstStyle/>
          <a:p>
            <a:r>
              <a:rPr lang="en-US" dirty="0"/>
              <a:t>### 2 ### configure </a:t>
            </a:r>
            <a:r>
              <a:rPr lang="en-US" dirty="0" err="1"/>
              <a:t>awscli</a:t>
            </a:r>
            <a:endParaRPr lang="en-US" dirty="0"/>
          </a:p>
          <a:p>
            <a:r>
              <a:rPr lang="en-US" dirty="0" smtClean="0"/>
              <a:t># Type the following at your Ubuntu/OSX prompt:</a:t>
            </a:r>
          </a:p>
          <a:p>
            <a:endParaRPr lang="en-US" dirty="0"/>
          </a:p>
          <a:p>
            <a:r>
              <a:rPr lang="en-US" dirty="0" smtClean="0"/>
              <a:t>     </a:t>
            </a:r>
            <a:r>
              <a:rPr lang="en-US" dirty="0" err="1" smtClean="0"/>
              <a:t>aws</a:t>
            </a:r>
            <a:r>
              <a:rPr lang="en-US" dirty="0" smtClean="0"/>
              <a:t> </a:t>
            </a:r>
            <a:r>
              <a:rPr lang="en-US" dirty="0"/>
              <a:t>configure </a:t>
            </a:r>
            <a:r>
              <a:rPr lang="en-US" dirty="0" smtClean="0"/>
              <a:t>--profile A_NAME_FOR_YOUR_PROFILE </a:t>
            </a:r>
            <a:endParaRPr lang="en-US" dirty="0"/>
          </a:p>
          <a:p>
            <a:endParaRPr lang="en-US" dirty="0"/>
          </a:p>
          <a:p>
            <a:r>
              <a:rPr lang="en-US" dirty="0"/>
              <a:t># You will be queried to enter the access key from above</a:t>
            </a:r>
          </a:p>
          <a:p>
            <a:r>
              <a:rPr lang="en-US" dirty="0"/>
              <a:t># you can cut/paste the values and press enter</a:t>
            </a:r>
          </a:p>
          <a:p>
            <a:endParaRPr lang="en-US" dirty="0"/>
          </a:p>
          <a:p>
            <a:r>
              <a:rPr lang="en-US" dirty="0" smtClean="0"/>
              <a:t>     AWS </a:t>
            </a:r>
            <a:r>
              <a:rPr lang="en-US" dirty="0"/>
              <a:t>Access Key ID [***************</a:t>
            </a:r>
            <a:r>
              <a:rPr lang="en-US" dirty="0" smtClean="0"/>
              <a:t>*]</a:t>
            </a:r>
            <a:r>
              <a:rPr lang="en-US" dirty="0"/>
              <a:t>:  </a:t>
            </a:r>
          </a:p>
          <a:p>
            <a:endParaRPr lang="en-US" dirty="0"/>
          </a:p>
          <a:p>
            <a:r>
              <a:rPr lang="en-US" dirty="0"/>
              <a:t># Do the same for your secret key</a:t>
            </a:r>
          </a:p>
          <a:p>
            <a:endParaRPr lang="en-US" dirty="0"/>
          </a:p>
          <a:p>
            <a:r>
              <a:rPr lang="en-US" dirty="0" smtClean="0"/>
              <a:t>     AWS </a:t>
            </a:r>
            <a:r>
              <a:rPr lang="en-US" dirty="0"/>
              <a:t>Secret Access Key [***************</a:t>
            </a:r>
            <a:r>
              <a:rPr lang="en-US" dirty="0" smtClean="0"/>
              <a:t>*]</a:t>
            </a:r>
            <a:r>
              <a:rPr lang="en-US" dirty="0"/>
              <a:t>:</a:t>
            </a:r>
          </a:p>
          <a:p>
            <a:endParaRPr lang="en-US" dirty="0"/>
          </a:p>
          <a:p>
            <a:r>
              <a:rPr lang="en-US" dirty="0"/>
              <a:t># Use 'us-east-1' as the default region name</a:t>
            </a:r>
          </a:p>
          <a:p>
            <a:endParaRPr lang="en-US" dirty="0"/>
          </a:p>
          <a:p>
            <a:r>
              <a:rPr lang="en-US" dirty="0" smtClean="0"/>
              <a:t>     Default </a:t>
            </a:r>
            <a:r>
              <a:rPr lang="en-US" dirty="0"/>
              <a:t>region name [us-east-1]: us-east-1</a:t>
            </a:r>
          </a:p>
          <a:p>
            <a:endParaRPr lang="en-US" dirty="0"/>
          </a:p>
          <a:p>
            <a:r>
              <a:rPr lang="en-US" dirty="0"/>
              <a:t># Just press enter to select the default ('None') for the output </a:t>
            </a:r>
            <a:r>
              <a:rPr lang="en-US" dirty="0" smtClean="0"/>
              <a:t>format</a:t>
            </a:r>
          </a:p>
          <a:p>
            <a:endParaRPr lang="en-US" dirty="0"/>
          </a:p>
          <a:p>
            <a:r>
              <a:rPr lang="en-US" dirty="0" smtClean="0"/>
              <a:t># An example appears on the next slide</a:t>
            </a:r>
            <a:endParaRPr lang="en-US" dirty="0"/>
          </a:p>
        </p:txBody>
      </p:sp>
      <p:sp>
        <p:nvSpPr>
          <p:cNvPr id="3" name="TextBox 2"/>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1130902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51" y="727822"/>
            <a:ext cx="9053857" cy="5909311"/>
          </a:xfrm>
          <a:prstGeom prst="rect">
            <a:avLst/>
          </a:prstGeom>
          <a:noFill/>
        </p:spPr>
        <p:txBody>
          <a:bodyPr wrap="square" rtlCol="0">
            <a:spAutoFit/>
          </a:bodyPr>
          <a:lstStyle/>
          <a:p>
            <a:r>
              <a:rPr lang="en-US" b="1" dirty="0"/>
              <a:t>Setting up an Ubuntu 14.04 virtual machine on your compute with </a:t>
            </a:r>
            <a:r>
              <a:rPr lang="en-US" b="1" dirty="0" err="1"/>
              <a:t>virtualbox</a:t>
            </a:r>
            <a:r>
              <a:rPr lang="en-US" b="1" dirty="0"/>
              <a:t> </a:t>
            </a:r>
            <a:r>
              <a:rPr lang="en-US" b="1" dirty="0" smtClean="0"/>
              <a:t>software </a:t>
            </a:r>
          </a:p>
          <a:p>
            <a:r>
              <a:rPr lang="en-US" dirty="0" smtClean="0"/>
              <a:t>is the easiest way to make sure that all users are starting from the same</a:t>
            </a:r>
          </a:p>
          <a:p>
            <a:r>
              <a:rPr lang="en-US" dirty="0" smtClean="0"/>
              <a:t>exact local environment, a virtual machine running the same version of Ubuntu. </a:t>
            </a:r>
            <a:endParaRPr lang="en-US" dirty="0"/>
          </a:p>
          <a:p>
            <a:endParaRPr lang="en-US" dirty="0"/>
          </a:p>
          <a:p>
            <a:r>
              <a:rPr lang="en-US" b="1" dirty="0" smtClean="0"/>
              <a:t>As we rarely run into issues interacting with </a:t>
            </a:r>
            <a:r>
              <a:rPr lang="en-US" b="1" dirty="0" err="1" smtClean="0"/>
              <a:t>Bionimbus</a:t>
            </a:r>
            <a:r>
              <a:rPr lang="en-US" b="1" dirty="0" smtClean="0"/>
              <a:t>/PDC from OSX, this is mostly for PC users: </a:t>
            </a:r>
          </a:p>
          <a:p>
            <a:r>
              <a:rPr lang="en-US" b="1" dirty="0" smtClean="0"/>
              <a:t>I strongly encourage PC users not to use tools like  </a:t>
            </a:r>
            <a:r>
              <a:rPr lang="en-US" b="1" dirty="0" err="1" smtClean="0"/>
              <a:t>Xterm</a:t>
            </a:r>
            <a:r>
              <a:rPr lang="en-US" b="1" dirty="0" smtClean="0"/>
              <a:t>, Cygwin. </a:t>
            </a:r>
            <a:r>
              <a:rPr lang="en-US" dirty="0" smtClean="0"/>
              <a:t>There are two major </a:t>
            </a:r>
          </a:p>
          <a:p>
            <a:r>
              <a:rPr lang="en-US" dirty="0" smtClean="0"/>
              <a:t>issues, there are multiple versions of each of these applications, and while they work well </a:t>
            </a:r>
          </a:p>
          <a:p>
            <a:r>
              <a:rPr lang="en-US" dirty="0" smtClean="0"/>
              <a:t>most of the time, in the few cases when they don’t, it can be extremely difficult and time </a:t>
            </a:r>
          </a:p>
          <a:p>
            <a:r>
              <a:rPr lang="en-US" dirty="0" smtClean="0"/>
              <a:t>consuming to identify the (usually) esoteric issue(s) that cause a particular combination of </a:t>
            </a:r>
          </a:p>
          <a:p>
            <a:r>
              <a:rPr lang="en-US" dirty="0" smtClean="0"/>
              <a:t>the application and your host operating system to malfunction. To date, I have run into many </a:t>
            </a:r>
          </a:p>
          <a:p>
            <a:r>
              <a:rPr lang="en-US" dirty="0" smtClean="0"/>
              <a:t>such problems with PCs, but have not encountered anything more  than simple problems using an Ubuntu virtual machine.</a:t>
            </a:r>
          </a:p>
          <a:p>
            <a:endParaRPr lang="en-US" dirty="0"/>
          </a:p>
          <a:p>
            <a:r>
              <a:rPr lang="en-US" b="1" dirty="0" smtClean="0"/>
              <a:t>The following procedure shows you how to build an Ubuntu 14.04 image from scratch.</a:t>
            </a:r>
          </a:p>
          <a:p>
            <a:r>
              <a:rPr lang="en-US" b="1" dirty="0" smtClean="0"/>
              <a:t>This will guarantee that the environment you use will be identical to the one I use.</a:t>
            </a:r>
          </a:p>
          <a:p>
            <a:endParaRPr lang="en-US" dirty="0"/>
          </a:p>
          <a:p>
            <a:r>
              <a:rPr lang="en-US" dirty="0" smtClean="0"/>
              <a:t>You may opt to use images available online, or that your colleagues have prepared.  This</a:t>
            </a:r>
          </a:p>
          <a:p>
            <a:r>
              <a:rPr lang="en-US" dirty="0" smtClean="0"/>
              <a:t>will probably be quicker </a:t>
            </a:r>
            <a:r>
              <a:rPr lang="is-IS" dirty="0" smtClean="0"/>
              <a:t>… but your environment may not be the same as that created </a:t>
            </a:r>
          </a:p>
          <a:p>
            <a:r>
              <a:rPr lang="is-IS" dirty="0" smtClean="0"/>
              <a:t>below. This could make debugging down the road a little trickier.</a:t>
            </a:r>
            <a:endParaRPr lang="en-US" dirty="0" smtClean="0"/>
          </a:p>
          <a:p>
            <a:endParaRPr lang="en-US" dirty="0"/>
          </a:p>
        </p:txBody>
      </p:sp>
      <p:sp>
        <p:nvSpPr>
          <p:cNvPr id="4" name="TextBox 3"/>
          <p:cNvSpPr txBox="1"/>
          <p:nvPr/>
        </p:nvSpPr>
        <p:spPr>
          <a:xfrm>
            <a:off x="7055" y="-7056"/>
            <a:ext cx="1058854" cy="369332"/>
          </a:xfrm>
          <a:prstGeom prst="rect">
            <a:avLst/>
          </a:prstGeom>
          <a:noFill/>
        </p:spPr>
        <p:txBody>
          <a:bodyPr wrap="none" rtlCol="0">
            <a:spAutoFit/>
          </a:bodyPr>
          <a:lstStyle/>
          <a:p>
            <a:r>
              <a:rPr lang="en-US" b="1" dirty="0" smtClean="0"/>
              <a:t>Section 1 </a:t>
            </a:r>
          </a:p>
        </p:txBody>
      </p:sp>
    </p:spTree>
    <p:extLst>
      <p:ext uri="{BB962C8B-B14F-4D97-AF65-F5344CB8AC3E}">
        <p14:creationId xmlns:p14="http://schemas.microsoft.com/office/powerpoint/2010/main" val="2429109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900" y="1242701"/>
            <a:ext cx="7175500" cy="1981200"/>
          </a:xfrm>
          <a:prstGeom prst="rect">
            <a:avLst/>
          </a:prstGeom>
        </p:spPr>
      </p:pic>
      <p:sp>
        <p:nvSpPr>
          <p:cNvPr id="3" name="TextBox 2"/>
          <p:cNvSpPr txBox="1"/>
          <p:nvPr/>
        </p:nvSpPr>
        <p:spPr>
          <a:xfrm>
            <a:off x="670468" y="607409"/>
            <a:ext cx="3235419" cy="369332"/>
          </a:xfrm>
          <a:prstGeom prst="rect">
            <a:avLst/>
          </a:prstGeom>
          <a:noFill/>
        </p:spPr>
        <p:txBody>
          <a:bodyPr wrap="none" rtlCol="0">
            <a:spAutoFit/>
          </a:bodyPr>
          <a:lstStyle/>
          <a:p>
            <a:r>
              <a:rPr lang="en-US" dirty="0" smtClean="0"/>
              <a:t>Example configuration for </a:t>
            </a:r>
            <a:r>
              <a:rPr lang="en-US" dirty="0" err="1" smtClean="0"/>
              <a:t>awscli</a:t>
            </a:r>
            <a:endParaRPr lang="en-US" dirty="0"/>
          </a:p>
        </p:txBody>
      </p:sp>
      <p:sp>
        <p:nvSpPr>
          <p:cNvPr id="4" name="TextBox 3"/>
          <p:cNvSpPr txBox="1"/>
          <p:nvPr/>
        </p:nvSpPr>
        <p:spPr>
          <a:xfrm>
            <a:off x="583702" y="3975766"/>
            <a:ext cx="7669475" cy="2031325"/>
          </a:xfrm>
          <a:prstGeom prst="rect">
            <a:avLst/>
          </a:prstGeom>
          <a:noFill/>
        </p:spPr>
        <p:txBody>
          <a:bodyPr wrap="none" rtlCol="0">
            <a:spAutoFit/>
          </a:bodyPr>
          <a:lstStyle/>
          <a:p>
            <a:r>
              <a:rPr lang="en-US" dirty="0" smtClean="0"/>
              <a:t>You can name the profile whatever you want, here I called it “</a:t>
            </a:r>
            <a:r>
              <a:rPr lang="en-US" dirty="0" err="1" smtClean="0"/>
              <a:t>my_profile</a:t>
            </a:r>
            <a:r>
              <a:rPr lang="en-US" dirty="0" smtClean="0"/>
              <a:t>”</a:t>
            </a:r>
          </a:p>
          <a:p>
            <a:r>
              <a:rPr lang="en-US" dirty="0" smtClean="0"/>
              <a:t>The access and secret keys have to be the access and secret keys from </a:t>
            </a:r>
          </a:p>
          <a:p>
            <a:r>
              <a:rPr lang="en-US" dirty="0" smtClean="0"/>
              <a:t>your s3cred.txt file</a:t>
            </a:r>
          </a:p>
          <a:p>
            <a:endParaRPr lang="en-US" dirty="0"/>
          </a:p>
          <a:p>
            <a:r>
              <a:rPr lang="en-US" dirty="0" smtClean="0"/>
              <a:t>NOTES: Some users may have more than one set of credentials – you can create</a:t>
            </a:r>
          </a:p>
          <a:p>
            <a:r>
              <a:rPr lang="en-US" dirty="0" smtClean="0"/>
              <a:t>a profile for each. OSX users may run into an </a:t>
            </a:r>
            <a:r>
              <a:rPr lang="en-US" dirty="0" err="1" smtClean="0"/>
              <a:t>ssl</a:t>
            </a:r>
            <a:r>
              <a:rPr lang="en-US" dirty="0"/>
              <a:t> </a:t>
            </a:r>
            <a:r>
              <a:rPr lang="en-US" dirty="0" smtClean="0"/>
              <a:t>problem – the solution is after</a:t>
            </a:r>
          </a:p>
          <a:p>
            <a:r>
              <a:rPr lang="en-US" dirty="0" smtClean="0"/>
              <a:t>the next slide.</a:t>
            </a:r>
            <a:endParaRPr lang="en-US" dirty="0"/>
          </a:p>
        </p:txBody>
      </p:sp>
      <p:sp>
        <p:nvSpPr>
          <p:cNvPr id="5" name="TextBox 4"/>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1130902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
        <p:nvSpPr>
          <p:cNvPr id="3" name="TextBox 2"/>
          <p:cNvSpPr txBox="1"/>
          <p:nvPr/>
        </p:nvSpPr>
        <p:spPr>
          <a:xfrm>
            <a:off x="-12058" y="590412"/>
            <a:ext cx="9058890" cy="6678749"/>
          </a:xfrm>
          <a:prstGeom prst="rect">
            <a:avLst/>
          </a:prstGeom>
          <a:noFill/>
        </p:spPr>
        <p:txBody>
          <a:bodyPr wrap="none" rtlCol="0">
            <a:spAutoFit/>
          </a:bodyPr>
          <a:lstStyle/>
          <a:p>
            <a:r>
              <a:rPr lang="en-US" dirty="0" smtClean="0"/>
              <a:t>Assuming that you entered a “real” set of keys, you can now use </a:t>
            </a:r>
            <a:r>
              <a:rPr lang="en-US" dirty="0" err="1" smtClean="0"/>
              <a:t>awscli</a:t>
            </a:r>
            <a:r>
              <a:rPr lang="en-US" dirty="0"/>
              <a:t> </a:t>
            </a:r>
            <a:r>
              <a:rPr lang="en-US" dirty="0" smtClean="0"/>
              <a:t>to easily</a:t>
            </a:r>
          </a:p>
          <a:p>
            <a:r>
              <a:rPr lang="en-US" dirty="0" smtClean="0"/>
              <a:t>access your tenant on the object store.</a:t>
            </a:r>
          </a:p>
          <a:p>
            <a:endParaRPr lang="en-US" dirty="0"/>
          </a:p>
          <a:p>
            <a:r>
              <a:rPr lang="en-US" dirty="0" smtClean="0"/>
              <a:t>Below is a list of common commands:</a:t>
            </a:r>
          </a:p>
          <a:p>
            <a:endParaRPr lang="en-US" dirty="0"/>
          </a:p>
          <a:p>
            <a:r>
              <a:rPr lang="en-US" sz="1200" dirty="0"/>
              <a:t># list buckets </a:t>
            </a:r>
            <a:endParaRPr lang="en-US" sz="1200" dirty="0" smtClean="0"/>
          </a:p>
          <a:p>
            <a:r>
              <a:rPr lang="en-US" sz="1200" dirty="0" err="1" smtClean="0"/>
              <a:t>aws</a:t>
            </a:r>
            <a:r>
              <a:rPr lang="en-US" sz="1200" dirty="0" smtClean="0"/>
              <a:t> </a:t>
            </a:r>
            <a:r>
              <a:rPr lang="en-US" sz="1200" dirty="0"/>
              <a:t>s3 </a:t>
            </a:r>
            <a:r>
              <a:rPr lang="en-US" sz="1200" dirty="0" err="1"/>
              <a:t>ls</a:t>
            </a:r>
            <a:r>
              <a:rPr lang="en-US" sz="1200" dirty="0"/>
              <a:t> --endpoint-</a:t>
            </a:r>
            <a:r>
              <a:rPr lang="en-US" sz="1200" dirty="0" err="1"/>
              <a:t>url</a:t>
            </a:r>
            <a:r>
              <a:rPr lang="en-US" sz="1200" dirty="0"/>
              <a:t> https://</a:t>
            </a:r>
            <a:r>
              <a:rPr lang="en-US" sz="1200" dirty="0" err="1"/>
              <a:t>bionimbus-objstore.opensciencedatacloud.org</a:t>
            </a:r>
            <a:r>
              <a:rPr lang="en-US" sz="1200" dirty="0"/>
              <a:t> --profile </a:t>
            </a:r>
            <a:r>
              <a:rPr lang="en-US" sz="1200" dirty="0" err="1" smtClean="0"/>
              <a:t>your_profile_name</a:t>
            </a:r>
            <a:endParaRPr lang="en-US" sz="1200" dirty="0" smtClean="0"/>
          </a:p>
          <a:p>
            <a:endParaRPr lang="en-US" sz="1200" dirty="0"/>
          </a:p>
          <a:p>
            <a:r>
              <a:rPr lang="en-US" sz="1200" dirty="0"/>
              <a:t># list items in bucket</a:t>
            </a:r>
          </a:p>
          <a:p>
            <a:r>
              <a:rPr lang="en-US" sz="1200" dirty="0" err="1"/>
              <a:t>aws</a:t>
            </a:r>
            <a:r>
              <a:rPr lang="en-US" sz="1200" dirty="0"/>
              <a:t> s3 </a:t>
            </a:r>
            <a:r>
              <a:rPr lang="en-US" sz="1200" dirty="0" err="1"/>
              <a:t>ls</a:t>
            </a:r>
            <a:r>
              <a:rPr lang="en-US" sz="1200" dirty="0"/>
              <a:t> s3://</a:t>
            </a:r>
            <a:r>
              <a:rPr lang="en-US" sz="1200" dirty="0" err="1"/>
              <a:t>test_bucket</a:t>
            </a:r>
            <a:r>
              <a:rPr lang="en-US" sz="1200" dirty="0"/>
              <a:t>/ --endpoint-</a:t>
            </a:r>
            <a:r>
              <a:rPr lang="en-US" sz="1200" dirty="0" err="1"/>
              <a:t>url</a:t>
            </a:r>
            <a:r>
              <a:rPr lang="en-US" sz="1200" dirty="0"/>
              <a:t> https://</a:t>
            </a:r>
            <a:r>
              <a:rPr lang="en-US" sz="1200" dirty="0" err="1"/>
              <a:t>bionimbus-objstore.opensciencedatacloud.org</a:t>
            </a:r>
            <a:r>
              <a:rPr lang="en-US" sz="1200" dirty="0"/>
              <a:t> --profile </a:t>
            </a:r>
            <a:r>
              <a:rPr lang="en-US" sz="1200" dirty="0" err="1"/>
              <a:t>your_profile_name</a:t>
            </a:r>
            <a:endParaRPr lang="en-US" sz="1200" dirty="0"/>
          </a:p>
          <a:p>
            <a:endParaRPr lang="en-US" sz="1200" dirty="0"/>
          </a:p>
          <a:p>
            <a:r>
              <a:rPr lang="en-US" sz="1200" dirty="0"/>
              <a:t># make a new bucket</a:t>
            </a:r>
          </a:p>
          <a:p>
            <a:r>
              <a:rPr lang="en-US" sz="1200" dirty="0" err="1"/>
              <a:t>aws</a:t>
            </a:r>
            <a:r>
              <a:rPr lang="en-US" sz="1200" dirty="0"/>
              <a:t> s3 </a:t>
            </a:r>
            <a:r>
              <a:rPr lang="en-US" sz="1200" dirty="0" err="1"/>
              <a:t>mb</a:t>
            </a:r>
            <a:r>
              <a:rPr lang="en-US" sz="1200" dirty="0"/>
              <a:t> s3://test-bucket --endpoint-</a:t>
            </a:r>
            <a:r>
              <a:rPr lang="en-US" sz="1200" dirty="0" err="1"/>
              <a:t>url</a:t>
            </a:r>
            <a:r>
              <a:rPr lang="en-US" sz="1200" dirty="0"/>
              <a:t> https://</a:t>
            </a:r>
            <a:r>
              <a:rPr lang="en-US" sz="1200" dirty="0" err="1"/>
              <a:t>bionimbus-objstore.opensciencedatacloud.org</a:t>
            </a:r>
            <a:r>
              <a:rPr lang="en-US" sz="1200" dirty="0"/>
              <a:t> --profile </a:t>
            </a:r>
            <a:r>
              <a:rPr lang="en-US" sz="1200" dirty="0" err="1"/>
              <a:t>your_profile_name</a:t>
            </a:r>
            <a:endParaRPr lang="en-US" sz="1200" dirty="0"/>
          </a:p>
          <a:p>
            <a:r>
              <a:rPr lang="en-US" sz="1200" dirty="0" err="1"/>
              <a:t>make_bucket</a:t>
            </a:r>
            <a:r>
              <a:rPr lang="en-US" sz="1200" dirty="0"/>
              <a:t>: s3://test-bucket/</a:t>
            </a:r>
          </a:p>
          <a:p>
            <a:endParaRPr lang="en-US" sz="1200" dirty="0"/>
          </a:p>
          <a:p>
            <a:r>
              <a:rPr lang="en-US" sz="1200" dirty="0"/>
              <a:t># copy a local file to the bucket</a:t>
            </a:r>
          </a:p>
          <a:p>
            <a:r>
              <a:rPr lang="en-US" sz="1200" dirty="0" err="1"/>
              <a:t>aws</a:t>
            </a:r>
            <a:r>
              <a:rPr lang="en-US" sz="1200" dirty="0"/>
              <a:t> s3 </a:t>
            </a:r>
            <a:r>
              <a:rPr lang="en-US" sz="1200" dirty="0" err="1"/>
              <a:t>cp</a:t>
            </a:r>
            <a:r>
              <a:rPr lang="en-US" sz="1200" dirty="0"/>
              <a:t> </a:t>
            </a:r>
            <a:r>
              <a:rPr lang="en-US" sz="1200" dirty="0" err="1"/>
              <a:t>test_file</a:t>
            </a:r>
            <a:r>
              <a:rPr lang="en-US" sz="1200" dirty="0"/>
              <a:t> s3://test-bucket/</a:t>
            </a:r>
            <a:r>
              <a:rPr lang="en-US" sz="1200" dirty="0" err="1"/>
              <a:t>test_file</a:t>
            </a:r>
            <a:r>
              <a:rPr lang="en-US" sz="1200" dirty="0"/>
              <a:t> --endpoint-</a:t>
            </a:r>
            <a:r>
              <a:rPr lang="en-US" sz="1200" dirty="0" err="1"/>
              <a:t>url</a:t>
            </a:r>
            <a:r>
              <a:rPr lang="en-US" sz="1200" dirty="0"/>
              <a:t> https://</a:t>
            </a:r>
            <a:r>
              <a:rPr lang="en-US" sz="1200" dirty="0" err="1"/>
              <a:t>bionimbus-objstore.opensciencedatacloud.org</a:t>
            </a:r>
            <a:r>
              <a:rPr lang="en-US" sz="1200" dirty="0"/>
              <a:t> --profile </a:t>
            </a:r>
            <a:r>
              <a:rPr lang="en-US" sz="1200" dirty="0" err="1"/>
              <a:t>your_profile_name</a:t>
            </a:r>
            <a:endParaRPr lang="en-US" sz="1200" dirty="0"/>
          </a:p>
          <a:p>
            <a:endParaRPr lang="en-US" sz="1200" dirty="0"/>
          </a:p>
          <a:p>
            <a:r>
              <a:rPr lang="en-US" sz="1200" dirty="0"/>
              <a:t># copy file from bucket to local</a:t>
            </a:r>
          </a:p>
          <a:p>
            <a:r>
              <a:rPr lang="en-US" sz="1200" dirty="0" err="1" smtClean="0"/>
              <a:t>aws</a:t>
            </a:r>
            <a:r>
              <a:rPr lang="en-US" sz="1200" dirty="0" smtClean="0"/>
              <a:t> </a:t>
            </a:r>
            <a:r>
              <a:rPr lang="en-US" sz="1200" dirty="0"/>
              <a:t>s3 </a:t>
            </a:r>
            <a:r>
              <a:rPr lang="en-US" sz="1200" dirty="0" err="1"/>
              <a:t>cp</a:t>
            </a:r>
            <a:r>
              <a:rPr lang="en-US" sz="1200" dirty="0"/>
              <a:t> s3://test-bucket/</a:t>
            </a:r>
            <a:r>
              <a:rPr lang="en-US" sz="1200" dirty="0" err="1"/>
              <a:t>testobject.txt</a:t>
            </a:r>
            <a:r>
              <a:rPr lang="en-US" sz="1200" dirty="0"/>
              <a:t> </a:t>
            </a:r>
            <a:r>
              <a:rPr lang="en-US" sz="1200" dirty="0" err="1"/>
              <a:t>testobject.txt</a:t>
            </a:r>
            <a:r>
              <a:rPr lang="en-US" sz="1200" dirty="0"/>
              <a:t> --endpoint-</a:t>
            </a:r>
            <a:r>
              <a:rPr lang="en-US" sz="1200" dirty="0" err="1"/>
              <a:t>url</a:t>
            </a:r>
            <a:r>
              <a:rPr lang="en-US" sz="1200" dirty="0"/>
              <a:t> http://</a:t>
            </a:r>
            <a:r>
              <a:rPr lang="en-US" sz="1200" dirty="0" err="1"/>
              <a:t>bionimbus-objstore.opensciencedatacloud.org</a:t>
            </a:r>
            <a:r>
              <a:rPr lang="en-US" sz="1200" dirty="0"/>
              <a:t> </a:t>
            </a:r>
            <a:r>
              <a:rPr lang="en-US" sz="1200" dirty="0" smtClean="0"/>
              <a:t>\</a:t>
            </a:r>
          </a:p>
          <a:p>
            <a:r>
              <a:rPr lang="en-US" sz="1200" dirty="0" smtClean="0"/>
              <a:t>-</a:t>
            </a:r>
            <a:r>
              <a:rPr lang="en-US" sz="1200" dirty="0"/>
              <a:t>-profile </a:t>
            </a:r>
            <a:r>
              <a:rPr lang="en-US" sz="1200" dirty="0" err="1"/>
              <a:t>your_profile_name</a:t>
            </a:r>
            <a:endParaRPr lang="en-US" sz="1200" dirty="0"/>
          </a:p>
          <a:p>
            <a:endParaRPr lang="en-US" sz="1200" dirty="0" smtClean="0"/>
          </a:p>
          <a:p>
            <a:r>
              <a:rPr lang="en-US" sz="1200" dirty="0"/>
              <a:t># sync a local directory to a bucket</a:t>
            </a:r>
          </a:p>
          <a:p>
            <a:r>
              <a:rPr lang="en-US" sz="1200" dirty="0" err="1"/>
              <a:t>aws</a:t>
            </a:r>
            <a:r>
              <a:rPr lang="en-US" sz="1200" dirty="0"/>
              <a:t> s3 sync /path/to/local/</a:t>
            </a:r>
            <a:r>
              <a:rPr lang="en-US" sz="1200" dirty="0" err="1"/>
              <a:t>dir</a:t>
            </a:r>
            <a:r>
              <a:rPr lang="en-US" sz="1200" dirty="0"/>
              <a:t>/ s3://</a:t>
            </a:r>
            <a:r>
              <a:rPr lang="en-US" sz="1200" dirty="0" err="1"/>
              <a:t>bucket_name</a:t>
            </a:r>
            <a:r>
              <a:rPr lang="en-US" sz="1200" dirty="0"/>
              <a:t>/</a:t>
            </a:r>
            <a:r>
              <a:rPr lang="en-US" sz="1200" dirty="0" err="1"/>
              <a:t>optional_path</a:t>
            </a:r>
            <a:r>
              <a:rPr lang="en-US" sz="1200" dirty="0"/>
              <a:t> --endpoint-</a:t>
            </a:r>
            <a:r>
              <a:rPr lang="en-US" sz="1200" dirty="0" err="1"/>
              <a:t>url</a:t>
            </a:r>
            <a:r>
              <a:rPr lang="en-US" sz="1200" dirty="0"/>
              <a:t> https://</a:t>
            </a:r>
            <a:r>
              <a:rPr lang="en-US" sz="1200" dirty="0" err="1"/>
              <a:t>bionimbus-objstore.opensciencedatacloud.org</a:t>
            </a:r>
            <a:r>
              <a:rPr lang="en-US" sz="1200" dirty="0"/>
              <a:t> </a:t>
            </a:r>
            <a:r>
              <a:rPr lang="en-US" sz="1200" dirty="0" smtClean="0"/>
              <a:t>\</a:t>
            </a:r>
          </a:p>
          <a:p>
            <a:r>
              <a:rPr lang="en-US" sz="1200" dirty="0" smtClean="0"/>
              <a:t>-</a:t>
            </a:r>
            <a:r>
              <a:rPr lang="en-US" sz="1200" dirty="0"/>
              <a:t>-</a:t>
            </a:r>
            <a:r>
              <a:rPr lang="en-US" sz="1200" dirty="0" smtClean="0"/>
              <a:t>profile </a:t>
            </a:r>
            <a:r>
              <a:rPr lang="en-US" sz="1200" dirty="0" err="1" smtClean="0"/>
              <a:t>your_profile_name</a:t>
            </a:r>
            <a:endParaRPr lang="en-US" sz="1200" dirty="0"/>
          </a:p>
          <a:p>
            <a:endParaRPr lang="en-US" dirty="0" smtClean="0"/>
          </a:p>
          <a:p>
            <a:r>
              <a:rPr lang="en-US" sz="1400" dirty="0" smtClean="0"/>
              <a:t>You can find additional/further documentation from several sources starting with:</a:t>
            </a:r>
          </a:p>
          <a:p>
            <a:r>
              <a:rPr lang="en-US" sz="1400" dirty="0" smtClean="0"/>
              <a:t> </a:t>
            </a:r>
          </a:p>
          <a:p>
            <a:r>
              <a:rPr lang="en-US" sz="1400" dirty="0"/>
              <a:t>https://www.opensciencedatacloud.org/support/</a:t>
            </a:r>
            <a:r>
              <a:rPr lang="en-US" sz="1400" dirty="0" smtClean="0"/>
              <a:t>pdc.html</a:t>
            </a:r>
          </a:p>
          <a:p>
            <a:r>
              <a:rPr lang="en-US" sz="1400" dirty="0"/>
              <a:t>https://</a:t>
            </a:r>
            <a:r>
              <a:rPr lang="en-US" sz="1400" dirty="0" err="1"/>
              <a:t>aws.amazon.com</a:t>
            </a:r>
            <a:r>
              <a:rPr lang="en-US" sz="1400" dirty="0"/>
              <a:t>/cli/</a:t>
            </a:r>
            <a:endParaRPr lang="en-US" sz="1400" dirty="0" smtClean="0"/>
          </a:p>
          <a:p>
            <a:endParaRPr lang="en-US" sz="1200" dirty="0"/>
          </a:p>
          <a:p>
            <a:endParaRPr lang="en-US" sz="1200" dirty="0" smtClean="0"/>
          </a:p>
        </p:txBody>
      </p:sp>
    </p:spTree>
    <p:extLst>
      <p:ext uri="{BB962C8B-B14F-4D97-AF65-F5344CB8AC3E}">
        <p14:creationId xmlns:p14="http://schemas.microsoft.com/office/powerpoint/2010/main" val="1130902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9829" y="2870074"/>
            <a:ext cx="6999858" cy="3693319"/>
          </a:xfrm>
          <a:prstGeom prst="rect">
            <a:avLst/>
          </a:prstGeom>
          <a:noFill/>
        </p:spPr>
        <p:txBody>
          <a:bodyPr wrap="none" rtlCol="0">
            <a:spAutoFit/>
          </a:bodyPr>
          <a:lstStyle/>
          <a:p>
            <a:r>
              <a:rPr lang="en-US" dirty="0" err="1"/>
              <a:t>mkdir</a:t>
            </a:r>
            <a:r>
              <a:rPr lang="en-US" dirty="0"/>
              <a:t> -p ~/.</a:t>
            </a:r>
            <a:r>
              <a:rPr lang="en-US" dirty="0" err="1"/>
              <a:t>virtualenvs</a:t>
            </a:r>
            <a:endParaRPr lang="en-US" dirty="0"/>
          </a:p>
          <a:p>
            <a:r>
              <a:rPr lang="en-US" dirty="0"/>
              <a:t>export WORKON_HOME=~/.</a:t>
            </a:r>
            <a:r>
              <a:rPr lang="en-US" dirty="0" err="1"/>
              <a:t>virtualenvs</a:t>
            </a:r>
            <a:endParaRPr lang="en-US" dirty="0"/>
          </a:p>
          <a:p>
            <a:r>
              <a:rPr lang="en-US" dirty="0" err="1"/>
              <a:t>mkvirtualenv</a:t>
            </a:r>
            <a:r>
              <a:rPr lang="en-US" dirty="0"/>
              <a:t> --python=~/.</a:t>
            </a:r>
            <a:r>
              <a:rPr lang="en-US" dirty="0" err="1"/>
              <a:t>virtualenvs</a:t>
            </a:r>
            <a:r>
              <a:rPr lang="en-US" dirty="0"/>
              <a:t>/versions/2.7.10/bin/python 2.7.10</a:t>
            </a:r>
          </a:p>
          <a:p>
            <a:r>
              <a:rPr lang="en-US" dirty="0"/>
              <a:t>pip install </a:t>
            </a:r>
            <a:r>
              <a:rPr lang="en-US" dirty="0" err="1"/>
              <a:t>awscli</a:t>
            </a:r>
            <a:endParaRPr lang="en-US" dirty="0"/>
          </a:p>
          <a:p>
            <a:endParaRPr lang="en-US" dirty="0" smtClean="0"/>
          </a:p>
          <a:p>
            <a:r>
              <a:rPr lang="en-US" dirty="0" smtClean="0"/>
              <a:t># Create a profile (see previous slides)</a:t>
            </a:r>
            <a:endParaRPr lang="en-US" dirty="0"/>
          </a:p>
          <a:p>
            <a:r>
              <a:rPr lang="en-US" dirty="0" smtClean="0"/>
              <a:t># Use the virtual environment when you need to access the </a:t>
            </a:r>
            <a:r>
              <a:rPr lang="en-US" dirty="0" err="1" smtClean="0"/>
              <a:t>objectstore</a:t>
            </a:r>
            <a:endParaRPr lang="en-US" dirty="0" smtClean="0"/>
          </a:p>
          <a:p>
            <a:endParaRPr lang="en-US" dirty="0" smtClean="0"/>
          </a:p>
          <a:p>
            <a:r>
              <a:rPr lang="en-US" dirty="0"/>
              <a:t># start virtual environment</a:t>
            </a:r>
          </a:p>
          <a:p>
            <a:r>
              <a:rPr lang="en-US" dirty="0" err="1"/>
              <a:t>workon</a:t>
            </a:r>
            <a:r>
              <a:rPr lang="en-US" dirty="0"/>
              <a:t> </a:t>
            </a:r>
            <a:r>
              <a:rPr lang="en-US" dirty="0" smtClean="0"/>
              <a:t>2.7.10</a:t>
            </a:r>
          </a:p>
          <a:p>
            <a:r>
              <a:rPr lang="en-US" dirty="0" smtClean="0"/>
              <a:t># Do your work with the </a:t>
            </a:r>
            <a:r>
              <a:rPr lang="en-US" dirty="0" err="1" smtClean="0"/>
              <a:t>objectstore</a:t>
            </a:r>
            <a:endParaRPr lang="en-US" dirty="0"/>
          </a:p>
          <a:p>
            <a:r>
              <a:rPr lang="en-US" dirty="0"/>
              <a:t># exit virtual environment</a:t>
            </a:r>
          </a:p>
          <a:p>
            <a:r>
              <a:rPr lang="en-US" dirty="0" smtClean="0"/>
              <a:t>deactivate</a:t>
            </a:r>
            <a:endParaRPr lang="en-US" dirty="0"/>
          </a:p>
        </p:txBody>
      </p:sp>
      <p:sp>
        <p:nvSpPr>
          <p:cNvPr id="5" name="TextBox 4"/>
          <p:cNvSpPr txBox="1"/>
          <p:nvPr/>
        </p:nvSpPr>
        <p:spPr>
          <a:xfrm>
            <a:off x="819355" y="756138"/>
            <a:ext cx="7880332" cy="1785104"/>
          </a:xfrm>
          <a:prstGeom prst="rect">
            <a:avLst/>
          </a:prstGeom>
          <a:noFill/>
        </p:spPr>
        <p:txBody>
          <a:bodyPr wrap="none" rtlCol="0">
            <a:spAutoFit/>
          </a:bodyPr>
          <a:lstStyle/>
          <a:p>
            <a:r>
              <a:rPr lang="en-US" b="1" dirty="0" smtClean="0"/>
              <a:t>If you use OSX to access the object store, and receive an error like the following:</a:t>
            </a:r>
          </a:p>
          <a:p>
            <a:endParaRPr lang="en-US" dirty="0"/>
          </a:p>
          <a:p>
            <a:r>
              <a:rPr lang="en-US" dirty="0" smtClean="0"/>
              <a:t>		EOF </a:t>
            </a:r>
            <a:r>
              <a:rPr lang="en-US" dirty="0"/>
              <a:t>occurred in violation of protocol (_ssl.c:590)</a:t>
            </a:r>
            <a:endParaRPr lang="en-US" dirty="0" smtClean="0"/>
          </a:p>
          <a:p>
            <a:endParaRPr lang="en-US" dirty="0"/>
          </a:p>
          <a:p>
            <a:r>
              <a:rPr lang="en-US" dirty="0" smtClean="0"/>
              <a:t>You have an outdated </a:t>
            </a:r>
            <a:r>
              <a:rPr lang="en-US" dirty="0" err="1" smtClean="0"/>
              <a:t>ssl</a:t>
            </a:r>
            <a:r>
              <a:rPr lang="en-US" dirty="0" smtClean="0"/>
              <a:t>. The easiest solution is to use the </a:t>
            </a:r>
            <a:r>
              <a:rPr lang="en-US" dirty="0" err="1" smtClean="0"/>
              <a:t>ubuntu</a:t>
            </a:r>
            <a:r>
              <a:rPr lang="en-US" dirty="0"/>
              <a:t> </a:t>
            </a:r>
            <a:r>
              <a:rPr lang="en-US" dirty="0" smtClean="0"/>
              <a:t>VM. </a:t>
            </a:r>
          </a:p>
          <a:p>
            <a:r>
              <a:rPr lang="en-US" dirty="0" smtClean="0"/>
              <a:t>Otherwise, you can create a virtual environment on </a:t>
            </a:r>
            <a:r>
              <a:rPr lang="en-US" smtClean="0"/>
              <a:t>your OSX machine </a:t>
            </a:r>
            <a:r>
              <a:rPr lang="en-US" dirty="0" smtClean="0"/>
              <a:t>like this:</a:t>
            </a:r>
            <a:endParaRPr lang="en-US" dirty="0"/>
          </a:p>
        </p:txBody>
      </p:sp>
      <p:sp>
        <p:nvSpPr>
          <p:cNvPr id="6" name="TextBox 5"/>
          <p:cNvSpPr txBox="1"/>
          <p:nvPr/>
        </p:nvSpPr>
        <p:spPr>
          <a:xfrm>
            <a:off x="7055" y="-7056"/>
            <a:ext cx="5602352" cy="369332"/>
          </a:xfrm>
          <a:prstGeom prst="rect">
            <a:avLst/>
          </a:prstGeom>
          <a:noFill/>
        </p:spPr>
        <p:txBody>
          <a:bodyPr wrap="none" rtlCol="0">
            <a:spAutoFit/>
          </a:bodyPr>
          <a:lstStyle/>
          <a:p>
            <a:r>
              <a:rPr lang="en-US" b="1" dirty="0" smtClean="0"/>
              <a:t>Section 2: Local configuration and </a:t>
            </a:r>
            <a:r>
              <a:rPr lang="en-US" b="1" dirty="0" err="1" smtClean="0"/>
              <a:t>Bionimbus</a:t>
            </a:r>
            <a:r>
              <a:rPr lang="en-US" b="1" dirty="0" smtClean="0"/>
              <a:t>/PDC basics</a:t>
            </a:r>
          </a:p>
        </p:txBody>
      </p:sp>
    </p:spTree>
    <p:extLst>
      <p:ext uri="{BB962C8B-B14F-4D97-AF65-F5344CB8AC3E}">
        <p14:creationId xmlns:p14="http://schemas.microsoft.com/office/powerpoint/2010/main" val="4080558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902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783" y="236097"/>
            <a:ext cx="2187430" cy="369332"/>
          </a:xfrm>
          <a:prstGeom prst="rect">
            <a:avLst/>
          </a:prstGeom>
          <a:noFill/>
        </p:spPr>
        <p:txBody>
          <a:bodyPr wrap="none" rtlCol="0">
            <a:spAutoFit/>
          </a:bodyPr>
          <a:lstStyle/>
          <a:p>
            <a:r>
              <a:rPr lang="en-US" dirty="0" smtClean="0"/>
              <a:t>Obtaining an account</a:t>
            </a:r>
            <a:endParaRPr lang="en-US" dirty="0"/>
          </a:p>
        </p:txBody>
      </p:sp>
      <p:sp>
        <p:nvSpPr>
          <p:cNvPr id="3" name="TextBox 2"/>
          <p:cNvSpPr txBox="1"/>
          <p:nvPr/>
        </p:nvSpPr>
        <p:spPr>
          <a:xfrm>
            <a:off x="854770" y="1270038"/>
            <a:ext cx="4922028" cy="646331"/>
          </a:xfrm>
          <a:prstGeom prst="rect">
            <a:avLst/>
          </a:prstGeom>
          <a:noFill/>
        </p:spPr>
        <p:txBody>
          <a:bodyPr wrap="none" rtlCol="0">
            <a:spAutoFit/>
          </a:bodyPr>
          <a:lstStyle/>
          <a:p>
            <a:r>
              <a:rPr lang="en-US" dirty="0" smtClean="0"/>
              <a:t>Go to this address:</a:t>
            </a:r>
          </a:p>
          <a:p>
            <a:r>
              <a:rPr lang="en-US" dirty="0" smtClean="0"/>
              <a:t>https://</a:t>
            </a:r>
            <a:r>
              <a:rPr lang="en-US" dirty="0" err="1" smtClean="0"/>
              <a:t>bionimbus-pdc.opensciencedatacloud.org</a:t>
            </a:r>
            <a:r>
              <a:rPr lang="en-US" dirty="0" smtClean="0"/>
              <a:t>/</a:t>
            </a:r>
            <a:endParaRPr lang="en-US" dirty="0"/>
          </a:p>
        </p:txBody>
      </p:sp>
      <p:pic>
        <p:nvPicPr>
          <p:cNvPr id="5" name="Picture 4"/>
          <p:cNvPicPr>
            <a:picLocks noChangeAspect="1"/>
          </p:cNvPicPr>
          <p:nvPr/>
        </p:nvPicPr>
        <p:blipFill>
          <a:blip r:embed="rId2"/>
          <a:stretch>
            <a:fillRect/>
          </a:stretch>
        </p:blipFill>
        <p:spPr>
          <a:xfrm>
            <a:off x="464016" y="2294827"/>
            <a:ext cx="5619093" cy="2939790"/>
          </a:xfrm>
          <a:prstGeom prst="rect">
            <a:avLst/>
          </a:prstGeom>
        </p:spPr>
      </p:pic>
      <p:sp>
        <p:nvSpPr>
          <p:cNvPr id="6" name="TextBox 5"/>
          <p:cNvSpPr txBox="1"/>
          <p:nvPr/>
        </p:nvSpPr>
        <p:spPr>
          <a:xfrm>
            <a:off x="6547125" y="4408497"/>
            <a:ext cx="1989622" cy="369332"/>
          </a:xfrm>
          <a:prstGeom prst="rect">
            <a:avLst/>
          </a:prstGeom>
          <a:noFill/>
        </p:spPr>
        <p:txBody>
          <a:bodyPr wrap="none" rtlCol="0">
            <a:spAutoFit/>
          </a:bodyPr>
          <a:lstStyle/>
          <a:p>
            <a:r>
              <a:rPr lang="en-US" dirty="0" smtClean="0"/>
              <a:t>Click on this button</a:t>
            </a:r>
            <a:endParaRPr lang="en-US" dirty="0"/>
          </a:p>
        </p:txBody>
      </p:sp>
      <p:sp>
        <p:nvSpPr>
          <p:cNvPr id="7" name="Left Arrow 6"/>
          <p:cNvSpPr/>
          <p:nvPr/>
        </p:nvSpPr>
        <p:spPr>
          <a:xfrm>
            <a:off x="6083109" y="4419612"/>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2861" y="0"/>
            <a:ext cx="1071139" cy="369332"/>
          </a:xfrm>
          <a:prstGeom prst="rect">
            <a:avLst/>
          </a:prstGeom>
          <a:noFill/>
        </p:spPr>
        <p:txBody>
          <a:bodyPr wrap="none" rtlCol="0">
            <a:spAutoFit/>
          </a:bodyPr>
          <a:lstStyle/>
          <a:p>
            <a:r>
              <a:rPr lang="en-US" dirty="0" smtClean="0"/>
              <a:t>Appendix</a:t>
            </a:r>
            <a:endParaRPr lang="en-US" dirty="0"/>
          </a:p>
        </p:txBody>
      </p:sp>
    </p:spTree>
    <p:extLst>
      <p:ext uri="{BB962C8B-B14F-4D97-AF65-F5344CB8AC3E}">
        <p14:creationId xmlns:p14="http://schemas.microsoft.com/office/powerpoint/2010/main" val="628967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9441" y="1325337"/>
            <a:ext cx="5812435" cy="2478833"/>
          </a:xfrm>
          <a:prstGeom prst="rect">
            <a:avLst/>
          </a:prstGeom>
        </p:spPr>
      </p:pic>
      <p:sp>
        <p:nvSpPr>
          <p:cNvPr id="3" name="Left Arrow 2"/>
          <p:cNvSpPr/>
          <p:nvPr/>
        </p:nvSpPr>
        <p:spPr>
          <a:xfrm rot="2519311">
            <a:off x="3854307" y="3978501"/>
            <a:ext cx="2625284"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97369" y="4469556"/>
            <a:ext cx="5224507" cy="923330"/>
          </a:xfrm>
          <a:prstGeom prst="rect">
            <a:avLst/>
          </a:prstGeom>
          <a:noFill/>
        </p:spPr>
        <p:txBody>
          <a:bodyPr wrap="none" rtlCol="0">
            <a:spAutoFit/>
          </a:bodyPr>
          <a:lstStyle/>
          <a:p>
            <a:r>
              <a:rPr lang="en-US" dirty="0" smtClean="0"/>
              <a:t>Log in with your </a:t>
            </a:r>
            <a:r>
              <a:rPr lang="en-US" dirty="0" err="1" smtClean="0"/>
              <a:t>eRA</a:t>
            </a:r>
            <a:r>
              <a:rPr lang="en-US" dirty="0" smtClean="0"/>
              <a:t> commons account </a:t>
            </a:r>
          </a:p>
          <a:p>
            <a:r>
              <a:rPr lang="en-US" dirty="0" smtClean="0"/>
              <a:t>or</a:t>
            </a:r>
          </a:p>
          <a:p>
            <a:r>
              <a:rPr lang="en-US" dirty="0" smtClean="0"/>
              <a:t>Follow instructions in the FAQ for creating an account</a:t>
            </a:r>
            <a:endParaRPr lang="en-US" dirty="0"/>
          </a:p>
        </p:txBody>
      </p:sp>
      <p:sp>
        <p:nvSpPr>
          <p:cNvPr id="5" name="Left Arrow 4"/>
          <p:cNvSpPr/>
          <p:nvPr/>
        </p:nvSpPr>
        <p:spPr>
          <a:xfrm rot="5400000">
            <a:off x="1668597" y="4017611"/>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76783" y="236097"/>
            <a:ext cx="2187430" cy="369332"/>
          </a:xfrm>
          <a:prstGeom prst="rect">
            <a:avLst/>
          </a:prstGeom>
          <a:noFill/>
        </p:spPr>
        <p:txBody>
          <a:bodyPr wrap="none" rtlCol="0">
            <a:spAutoFit/>
          </a:bodyPr>
          <a:lstStyle/>
          <a:p>
            <a:r>
              <a:rPr lang="en-US" dirty="0" smtClean="0"/>
              <a:t>Obtaining an account</a:t>
            </a:r>
            <a:endParaRPr lang="en-US" dirty="0"/>
          </a:p>
        </p:txBody>
      </p:sp>
      <p:sp>
        <p:nvSpPr>
          <p:cNvPr id="7" name="TextBox 6"/>
          <p:cNvSpPr txBox="1"/>
          <p:nvPr/>
        </p:nvSpPr>
        <p:spPr>
          <a:xfrm>
            <a:off x="8072861" y="0"/>
            <a:ext cx="1071139" cy="369332"/>
          </a:xfrm>
          <a:prstGeom prst="rect">
            <a:avLst/>
          </a:prstGeom>
          <a:noFill/>
        </p:spPr>
        <p:txBody>
          <a:bodyPr wrap="none" rtlCol="0">
            <a:spAutoFit/>
          </a:bodyPr>
          <a:lstStyle/>
          <a:p>
            <a:r>
              <a:rPr lang="en-US" dirty="0" smtClean="0"/>
              <a:t>Appendix</a:t>
            </a:r>
            <a:endParaRPr lang="en-US" dirty="0"/>
          </a:p>
        </p:txBody>
      </p:sp>
    </p:spTree>
    <p:extLst>
      <p:ext uri="{BB962C8B-B14F-4D97-AF65-F5344CB8AC3E}">
        <p14:creationId xmlns:p14="http://schemas.microsoft.com/office/powerpoint/2010/main" val="2645652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486" y="268662"/>
            <a:ext cx="8344179" cy="923330"/>
          </a:xfrm>
          <a:prstGeom prst="rect">
            <a:avLst/>
          </a:prstGeom>
          <a:noFill/>
        </p:spPr>
        <p:txBody>
          <a:bodyPr wrap="square" rtlCol="0">
            <a:spAutoFit/>
          </a:bodyPr>
          <a:lstStyle/>
          <a:p>
            <a:r>
              <a:rPr lang="en-US" dirty="0" smtClean="0"/>
              <a:t>Once you have an account got to:</a:t>
            </a:r>
          </a:p>
          <a:p>
            <a:r>
              <a:rPr lang="en-US" dirty="0" smtClean="0"/>
              <a:t>https://</a:t>
            </a:r>
            <a:r>
              <a:rPr lang="en-US" dirty="0" err="1" smtClean="0"/>
              <a:t>bionimbus-pdc.opensciencedatacloud.org</a:t>
            </a:r>
            <a:r>
              <a:rPr lang="en-US" dirty="0" smtClean="0"/>
              <a:t>/console/ </a:t>
            </a:r>
          </a:p>
          <a:p>
            <a:endParaRPr lang="en-US" dirty="0"/>
          </a:p>
        </p:txBody>
      </p:sp>
      <p:grpSp>
        <p:nvGrpSpPr>
          <p:cNvPr id="6" name="Group 5"/>
          <p:cNvGrpSpPr/>
          <p:nvPr/>
        </p:nvGrpSpPr>
        <p:grpSpPr>
          <a:xfrm>
            <a:off x="0" y="1318885"/>
            <a:ext cx="4126206" cy="4643499"/>
            <a:chOff x="803808" y="1318885"/>
            <a:chExt cx="4126206" cy="4643499"/>
          </a:xfrm>
        </p:grpSpPr>
        <p:pic>
          <p:nvPicPr>
            <p:cNvPr id="3" name="Picture 2"/>
            <p:cNvPicPr>
              <a:picLocks noChangeAspect="1"/>
            </p:cNvPicPr>
            <p:nvPr/>
          </p:nvPicPr>
          <p:blipFill>
            <a:blip r:embed="rId2"/>
            <a:stretch>
              <a:fillRect/>
            </a:stretch>
          </p:blipFill>
          <p:spPr>
            <a:xfrm>
              <a:off x="803808" y="1318885"/>
              <a:ext cx="4126206" cy="4095182"/>
            </a:xfrm>
            <a:prstGeom prst="rect">
              <a:avLst/>
            </a:prstGeom>
          </p:spPr>
        </p:pic>
        <p:sp>
          <p:nvSpPr>
            <p:cNvPr id="4" name="Left Arrow 3"/>
            <p:cNvSpPr/>
            <p:nvPr/>
          </p:nvSpPr>
          <p:spPr>
            <a:xfrm rot="5400000">
              <a:off x="2612914" y="5084117"/>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344511" y="5593052"/>
              <a:ext cx="1099880" cy="369332"/>
            </a:xfrm>
            <a:prstGeom prst="rect">
              <a:avLst/>
            </a:prstGeom>
            <a:noFill/>
          </p:spPr>
          <p:txBody>
            <a:bodyPr wrap="none" rtlCol="0">
              <a:spAutoFit/>
            </a:bodyPr>
            <a:lstStyle/>
            <a:p>
              <a:r>
                <a:rPr lang="en-US" dirty="0" smtClean="0"/>
                <a:t>Click here</a:t>
              </a:r>
              <a:endParaRPr lang="en-US" dirty="0"/>
            </a:p>
          </p:txBody>
        </p:sp>
      </p:grpSp>
      <p:pic>
        <p:nvPicPr>
          <p:cNvPr id="7" name="Picture 6"/>
          <p:cNvPicPr>
            <a:picLocks noChangeAspect="1"/>
          </p:cNvPicPr>
          <p:nvPr/>
        </p:nvPicPr>
        <p:blipFill>
          <a:blip r:embed="rId3"/>
          <a:stretch>
            <a:fillRect/>
          </a:stretch>
        </p:blipFill>
        <p:spPr>
          <a:xfrm>
            <a:off x="4441347" y="1441003"/>
            <a:ext cx="4347355" cy="2943055"/>
          </a:xfrm>
          <a:prstGeom prst="rect">
            <a:avLst/>
          </a:prstGeom>
        </p:spPr>
      </p:pic>
      <p:sp>
        <p:nvSpPr>
          <p:cNvPr id="8" name="Left Arrow 7"/>
          <p:cNvSpPr/>
          <p:nvPr/>
        </p:nvSpPr>
        <p:spPr>
          <a:xfrm rot="5400000">
            <a:off x="6479574" y="3046516"/>
            <a:ext cx="504721" cy="382639"/>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842444" y="3563593"/>
            <a:ext cx="2161619" cy="923330"/>
          </a:xfrm>
          <a:prstGeom prst="rect">
            <a:avLst/>
          </a:prstGeom>
          <a:solidFill>
            <a:schemeClr val="bg1"/>
          </a:solidFill>
        </p:spPr>
        <p:txBody>
          <a:bodyPr wrap="none" rtlCol="0">
            <a:spAutoFit/>
          </a:bodyPr>
          <a:lstStyle/>
          <a:p>
            <a:r>
              <a:rPr lang="en-US" dirty="0" smtClean="0"/>
              <a:t>Enter your username</a:t>
            </a:r>
          </a:p>
          <a:p>
            <a:r>
              <a:rPr lang="en-US" dirty="0" smtClean="0"/>
              <a:t>your password</a:t>
            </a:r>
          </a:p>
          <a:p>
            <a:r>
              <a:rPr lang="en-US" dirty="0" smtClean="0"/>
              <a:t>and click on “log in”</a:t>
            </a:r>
            <a:endParaRPr lang="en-US" dirty="0"/>
          </a:p>
        </p:txBody>
      </p:sp>
      <p:sp>
        <p:nvSpPr>
          <p:cNvPr id="10" name="TextBox 9"/>
          <p:cNvSpPr txBox="1"/>
          <p:nvPr/>
        </p:nvSpPr>
        <p:spPr>
          <a:xfrm>
            <a:off x="8072861" y="0"/>
            <a:ext cx="1071139" cy="369332"/>
          </a:xfrm>
          <a:prstGeom prst="rect">
            <a:avLst/>
          </a:prstGeom>
          <a:noFill/>
        </p:spPr>
        <p:txBody>
          <a:bodyPr wrap="none" rtlCol="0">
            <a:spAutoFit/>
          </a:bodyPr>
          <a:lstStyle/>
          <a:p>
            <a:r>
              <a:rPr lang="en-US" dirty="0" smtClean="0"/>
              <a:t>Appendix</a:t>
            </a:r>
            <a:endParaRPr lang="en-US" dirty="0"/>
          </a:p>
        </p:txBody>
      </p:sp>
    </p:spTree>
    <p:extLst>
      <p:ext uri="{BB962C8B-B14F-4D97-AF65-F5344CB8AC3E}">
        <p14:creationId xmlns:p14="http://schemas.microsoft.com/office/powerpoint/2010/main" val="2645652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6831" y="985094"/>
            <a:ext cx="8340745" cy="646331"/>
          </a:xfrm>
          <a:prstGeom prst="rect">
            <a:avLst/>
          </a:prstGeom>
          <a:noFill/>
        </p:spPr>
        <p:txBody>
          <a:bodyPr wrap="none" rtlCol="0">
            <a:spAutoFit/>
          </a:bodyPr>
          <a:lstStyle/>
          <a:p>
            <a:r>
              <a:rPr lang="en-US" dirty="0" smtClean="0"/>
              <a:t>This is the console,</a:t>
            </a:r>
          </a:p>
          <a:p>
            <a:r>
              <a:rPr lang="en-US" dirty="0" smtClean="0"/>
              <a:t>The numbers on yours will be different; the will reflect what is available on your tenant</a:t>
            </a:r>
            <a:endParaRPr lang="en-US" dirty="0"/>
          </a:p>
        </p:txBody>
      </p:sp>
      <p:pic>
        <p:nvPicPr>
          <p:cNvPr id="4" name="Picture 3"/>
          <p:cNvPicPr>
            <a:picLocks noChangeAspect="1"/>
          </p:cNvPicPr>
          <p:nvPr/>
        </p:nvPicPr>
        <p:blipFill>
          <a:blip r:embed="rId2"/>
          <a:stretch>
            <a:fillRect/>
          </a:stretch>
        </p:blipFill>
        <p:spPr>
          <a:xfrm>
            <a:off x="0" y="2401910"/>
            <a:ext cx="9144000" cy="4456090"/>
          </a:xfrm>
          <a:prstGeom prst="rect">
            <a:avLst/>
          </a:prstGeom>
        </p:spPr>
      </p:pic>
      <p:sp>
        <p:nvSpPr>
          <p:cNvPr id="5" name="TextBox 4"/>
          <p:cNvSpPr txBox="1"/>
          <p:nvPr/>
        </p:nvSpPr>
        <p:spPr>
          <a:xfrm>
            <a:off x="8072861" y="0"/>
            <a:ext cx="1071139" cy="369332"/>
          </a:xfrm>
          <a:prstGeom prst="rect">
            <a:avLst/>
          </a:prstGeom>
          <a:noFill/>
        </p:spPr>
        <p:txBody>
          <a:bodyPr wrap="none" rtlCol="0">
            <a:spAutoFit/>
          </a:bodyPr>
          <a:lstStyle/>
          <a:p>
            <a:r>
              <a:rPr lang="en-US" dirty="0" smtClean="0"/>
              <a:t>Appendix</a:t>
            </a:r>
            <a:endParaRPr lang="en-US" dirty="0"/>
          </a:p>
        </p:txBody>
      </p:sp>
    </p:spTree>
    <p:extLst>
      <p:ext uri="{BB962C8B-B14F-4D97-AF65-F5344CB8AC3E}">
        <p14:creationId xmlns:p14="http://schemas.microsoft.com/office/powerpoint/2010/main" val="264565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991" y="76363"/>
            <a:ext cx="9225615" cy="7294305"/>
          </a:xfrm>
          <a:prstGeom prst="rect">
            <a:avLst/>
          </a:prstGeom>
          <a:noFill/>
        </p:spPr>
        <p:txBody>
          <a:bodyPr wrap="none" rtlCol="0">
            <a:spAutoFit/>
          </a:bodyPr>
          <a:lstStyle/>
          <a:p>
            <a:endParaRPr lang="en-US" dirty="0" smtClean="0"/>
          </a:p>
          <a:p>
            <a:endParaRPr lang="en-US" dirty="0"/>
          </a:p>
          <a:p>
            <a:endParaRPr lang="en-US" dirty="0" smtClean="0"/>
          </a:p>
          <a:p>
            <a:r>
              <a:rPr lang="en-US" dirty="0" smtClean="0"/>
              <a:t>- Download the most recent version of </a:t>
            </a:r>
            <a:r>
              <a:rPr lang="en-US" dirty="0" err="1" smtClean="0"/>
              <a:t>virtualbox</a:t>
            </a:r>
            <a:r>
              <a:rPr lang="en-US" dirty="0" smtClean="0"/>
              <a:t> for your local machine:</a:t>
            </a:r>
          </a:p>
          <a:p>
            <a:r>
              <a:rPr lang="en-US" dirty="0" smtClean="0">
                <a:hlinkClick r:id="rId2"/>
              </a:rPr>
              <a:t>https://www.virtualbox.org/wiki/Downloads</a:t>
            </a:r>
            <a:endParaRPr lang="en-US" dirty="0" smtClean="0"/>
          </a:p>
          <a:p>
            <a:endParaRPr lang="en-US" dirty="0" smtClean="0"/>
          </a:p>
          <a:p>
            <a:r>
              <a:rPr lang="en-US" dirty="0" smtClean="0"/>
              <a:t>- Get a copy of the virtual box instructions:</a:t>
            </a:r>
          </a:p>
          <a:p>
            <a:r>
              <a:rPr lang="en-US" dirty="0" smtClean="0">
                <a:hlinkClick r:id="rId3"/>
              </a:rPr>
              <a:t>http://</a:t>
            </a:r>
            <a:r>
              <a:rPr lang="en-US" dirty="0" err="1" smtClean="0">
                <a:hlinkClick r:id="rId3"/>
              </a:rPr>
              <a:t>download.virtualbox.org</a:t>
            </a:r>
            <a:r>
              <a:rPr lang="en-US" dirty="0" smtClean="0">
                <a:hlinkClick r:id="rId3"/>
              </a:rPr>
              <a:t>/</a:t>
            </a:r>
            <a:r>
              <a:rPr lang="en-US" dirty="0" err="1" smtClean="0">
                <a:hlinkClick r:id="rId3"/>
              </a:rPr>
              <a:t>virtualbox</a:t>
            </a:r>
            <a:r>
              <a:rPr lang="en-US" dirty="0" smtClean="0">
                <a:hlinkClick r:id="rId3"/>
              </a:rPr>
              <a:t>/5.1.4/</a:t>
            </a:r>
            <a:r>
              <a:rPr lang="en-US" dirty="0" err="1" smtClean="0">
                <a:hlinkClick r:id="rId3"/>
              </a:rPr>
              <a:t>UserManual.pdf</a:t>
            </a:r>
            <a:endParaRPr lang="en-US" dirty="0" smtClean="0"/>
          </a:p>
          <a:p>
            <a:endParaRPr lang="en-US" dirty="0" smtClean="0"/>
          </a:p>
          <a:p>
            <a:r>
              <a:rPr lang="en-US" dirty="0" smtClean="0"/>
              <a:t>- If you don’t already have one, download a </a:t>
            </a:r>
            <a:r>
              <a:rPr lang="en-US" dirty="0" err="1" smtClean="0"/>
              <a:t>BitTorrent</a:t>
            </a:r>
            <a:r>
              <a:rPr lang="en-US" dirty="0" smtClean="0"/>
              <a:t> client like </a:t>
            </a:r>
            <a:r>
              <a:rPr lang="en-US" dirty="0" smtClean="0">
                <a:hlinkClick r:id="rId4"/>
              </a:rPr>
              <a:t>Vuze</a:t>
            </a:r>
            <a:r>
              <a:rPr lang="en-US" dirty="0" smtClean="0"/>
              <a:t> or </a:t>
            </a:r>
            <a:r>
              <a:rPr lang="en-US" dirty="0" smtClean="0">
                <a:hlinkClick r:id="rId5"/>
              </a:rPr>
              <a:t>Mu-Torrent</a:t>
            </a:r>
            <a:r>
              <a:rPr lang="en-US" dirty="0" smtClean="0"/>
              <a:t> </a:t>
            </a:r>
            <a:endParaRPr lang="en-US" dirty="0"/>
          </a:p>
          <a:p>
            <a:r>
              <a:rPr lang="en-US" dirty="0" smtClean="0"/>
              <a:t>Install and start the </a:t>
            </a:r>
            <a:r>
              <a:rPr lang="en-US" dirty="0" err="1" smtClean="0"/>
              <a:t>BitTorrent</a:t>
            </a:r>
            <a:r>
              <a:rPr lang="en-US" dirty="0" smtClean="0"/>
              <a:t> client before clicking on one of the links below:</a:t>
            </a:r>
          </a:p>
          <a:p>
            <a:endParaRPr lang="en-US" dirty="0"/>
          </a:p>
          <a:p>
            <a:pPr marL="285750" indent="-285750">
              <a:buFontTx/>
              <a:buChar char="-"/>
            </a:pPr>
            <a:r>
              <a:rPr lang="en-US" dirty="0" smtClean="0"/>
              <a:t>Download the official Ubuntu 14.04 image:</a:t>
            </a:r>
          </a:p>
          <a:p>
            <a:r>
              <a:rPr lang="en-US" dirty="0" smtClean="0">
                <a:hlinkClick r:id="rId6"/>
              </a:rPr>
              <a:t>Torrent for 32 bit version</a:t>
            </a:r>
            <a:r>
              <a:rPr lang="en-US" dirty="0" smtClean="0"/>
              <a:t>*</a:t>
            </a:r>
          </a:p>
          <a:p>
            <a:r>
              <a:rPr lang="en-US" dirty="0" smtClean="0">
                <a:hlinkClick r:id="rId7"/>
              </a:rPr>
              <a:t>Torrent for 64 bit version</a:t>
            </a:r>
            <a:r>
              <a:rPr lang="en-US" dirty="0" smtClean="0"/>
              <a:t>*</a:t>
            </a:r>
          </a:p>
          <a:p>
            <a:r>
              <a:rPr lang="en-US" i="1" dirty="0" smtClean="0"/>
              <a:t>Note: these are links to torrent files*</a:t>
            </a:r>
          </a:p>
          <a:p>
            <a:r>
              <a:rPr lang="en-US" dirty="0" smtClean="0"/>
              <a:t>(If your local operating system is 32 bit, choose the 32 bit version. If you have a </a:t>
            </a:r>
          </a:p>
          <a:p>
            <a:r>
              <a:rPr lang="en-US" dirty="0" smtClean="0"/>
              <a:t>64 bit operating system I’d recommend the 64 bit version, but you could use either)</a:t>
            </a:r>
          </a:p>
          <a:p>
            <a:r>
              <a:rPr lang="en-US" dirty="0" smtClean="0"/>
              <a:t>Don’t know if you are running a 32 or 64 bit OS, </a:t>
            </a:r>
            <a:r>
              <a:rPr lang="en-US" dirty="0" smtClean="0">
                <a:hlinkClick r:id="rId8"/>
              </a:rPr>
              <a:t>this should help</a:t>
            </a:r>
            <a:endParaRPr lang="en-US" dirty="0" smtClean="0"/>
          </a:p>
          <a:p>
            <a:endParaRPr lang="en-US" dirty="0"/>
          </a:p>
          <a:p>
            <a:r>
              <a:rPr lang="en-US" dirty="0" smtClean="0"/>
              <a:t>- After the torrent download is complete you may want to close or uninstall the </a:t>
            </a:r>
            <a:r>
              <a:rPr lang="en-US" dirty="0" err="1" smtClean="0"/>
              <a:t>BitTorrent</a:t>
            </a:r>
            <a:r>
              <a:rPr lang="en-US" dirty="0" smtClean="0"/>
              <a:t> client</a:t>
            </a:r>
          </a:p>
          <a:p>
            <a:endParaRPr lang="en-US" dirty="0"/>
          </a:p>
          <a:p>
            <a:r>
              <a:rPr lang="en-US" dirty="0" smtClean="0"/>
              <a:t>*</a:t>
            </a:r>
            <a:r>
              <a:rPr lang="en-US" i="1" dirty="0" smtClean="0"/>
              <a:t>Note: If you need help using a </a:t>
            </a:r>
            <a:r>
              <a:rPr lang="en-US" i="1" dirty="0" err="1" smtClean="0"/>
              <a:t>BitTorrent</a:t>
            </a:r>
            <a:r>
              <a:rPr lang="en-US" i="1" dirty="0" smtClean="0"/>
              <a:t> client to download an Ubuntu image, please</a:t>
            </a:r>
          </a:p>
          <a:p>
            <a:r>
              <a:rPr lang="en-US" i="1" dirty="0" smtClean="0"/>
              <a:t>add a comment to this page and/or email </a:t>
            </a:r>
            <a:r>
              <a:rPr lang="en-US" i="1" dirty="0" err="1" smtClean="0"/>
              <a:t>kkeegan</a:t>
            </a:r>
            <a:r>
              <a:rPr lang="en-US" i="1" dirty="0"/>
              <a:t> </a:t>
            </a:r>
            <a:r>
              <a:rPr lang="en-US" i="1" dirty="0" smtClean="0"/>
              <a:t>at </a:t>
            </a:r>
            <a:r>
              <a:rPr lang="en-US" i="1" dirty="0" err="1" smtClean="0"/>
              <a:t>uchicago.edu</a:t>
            </a:r>
            <a:endParaRPr lang="en-US" i="1" dirty="0"/>
          </a:p>
          <a:p>
            <a:endParaRPr lang="en-US" dirty="0" smtClean="0"/>
          </a:p>
          <a:p>
            <a:endParaRPr lang="en-US" dirty="0" smtClean="0"/>
          </a:p>
        </p:txBody>
      </p:sp>
      <p:sp>
        <p:nvSpPr>
          <p:cNvPr id="4" name="TextBox 3"/>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47616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991" y="76363"/>
            <a:ext cx="3384197" cy="1477328"/>
          </a:xfrm>
          <a:prstGeom prst="rect">
            <a:avLst/>
          </a:prstGeom>
          <a:noFill/>
        </p:spPr>
        <p:txBody>
          <a:bodyPr wrap="none" rtlCol="0">
            <a:spAutoFit/>
          </a:bodyPr>
          <a:lstStyle/>
          <a:p>
            <a:endParaRPr lang="en-US" dirty="0" smtClean="0"/>
          </a:p>
          <a:p>
            <a:endParaRPr lang="en-US" dirty="0"/>
          </a:p>
          <a:p>
            <a:endParaRPr lang="en-US" dirty="0" smtClean="0"/>
          </a:p>
          <a:p>
            <a:r>
              <a:rPr lang="en-US" dirty="0" smtClean="0"/>
              <a:t>Start Virtual box and click on new:</a:t>
            </a:r>
          </a:p>
          <a:p>
            <a:endParaRPr lang="en-US" dirty="0" smtClean="0"/>
          </a:p>
        </p:txBody>
      </p:sp>
      <p:pic>
        <p:nvPicPr>
          <p:cNvPr id="4" name="Picture 3"/>
          <p:cNvPicPr>
            <a:picLocks noChangeAspect="1"/>
          </p:cNvPicPr>
          <p:nvPr/>
        </p:nvPicPr>
        <p:blipFill>
          <a:blip r:embed="rId2"/>
          <a:stretch>
            <a:fillRect/>
          </a:stretch>
        </p:blipFill>
        <p:spPr>
          <a:xfrm>
            <a:off x="1639387" y="1750467"/>
            <a:ext cx="6302762" cy="4624219"/>
          </a:xfrm>
          <a:prstGeom prst="rect">
            <a:avLst/>
          </a:prstGeom>
        </p:spPr>
      </p:pic>
      <p:sp>
        <p:nvSpPr>
          <p:cNvPr id="5" name="Right Arrow 4"/>
          <p:cNvSpPr/>
          <p:nvPr/>
        </p:nvSpPr>
        <p:spPr>
          <a:xfrm>
            <a:off x="592848" y="1787252"/>
            <a:ext cx="1164129"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Tree>
    <p:extLst>
      <p:ext uri="{BB962C8B-B14F-4D97-AF65-F5344CB8AC3E}">
        <p14:creationId xmlns:p14="http://schemas.microsoft.com/office/powerpoint/2010/main" val="2330892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947060" y="1916595"/>
            <a:ext cx="6192687" cy="4610229"/>
          </a:xfrm>
          <a:prstGeom prst="rect">
            <a:avLst/>
          </a:prstGeom>
        </p:spPr>
      </p:pic>
      <p:sp>
        <p:nvSpPr>
          <p:cNvPr id="5" name="Right Arrow 4"/>
          <p:cNvSpPr/>
          <p:nvPr/>
        </p:nvSpPr>
        <p:spPr>
          <a:xfrm>
            <a:off x="2857411" y="2176878"/>
            <a:ext cx="1164129"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8613" y="2270942"/>
            <a:ext cx="2932000" cy="369332"/>
          </a:xfrm>
          <a:prstGeom prst="rect">
            <a:avLst/>
          </a:prstGeom>
          <a:solidFill>
            <a:schemeClr val="bg1"/>
          </a:solidFill>
        </p:spPr>
        <p:txBody>
          <a:bodyPr wrap="none" rtlCol="0">
            <a:spAutoFit/>
          </a:bodyPr>
          <a:lstStyle/>
          <a:p>
            <a:r>
              <a:rPr lang="en-US" dirty="0" smtClean="0"/>
              <a:t>(1) Create a name for the VM</a:t>
            </a:r>
            <a:endParaRPr lang="en-US" dirty="0"/>
          </a:p>
        </p:txBody>
      </p:sp>
      <p:sp>
        <p:nvSpPr>
          <p:cNvPr id="8" name="Right Arrow 7"/>
          <p:cNvSpPr/>
          <p:nvPr/>
        </p:nvSpPr>
        <p:spPr>
          <a:xfrm rot="11801325">
            <a:off x="5060565" y="2851747"/>
            <a:ext cx="1164129"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212000" y="3115484"/>
            <a:ext cx="2198038" cy="646331"/>
          </a:xfrm>
          <a:prstGeom prst="rect">
            <a:avLst/>
          </a:prstGeom>
          <a:solidFill>
            <a:schemeClr val="bg1"/>
          </a:solidFill>
        </p:spPr>
        <p:txBody>
          <a:bodyPr wrap="none" rtlCol="0">
            <a:spAutoFit/>
          </a:bodyPr>
          <a:lstStyle/>
          <a:p>
            <a:r>
              <a:rPr lang="en-US" dirty="0" smtClean="0"/>
              <a:t>(2) Type = “Linux”</a:t>
            </a:r>
          </a:p>
          <a:p>
            <a:r>
              <a:rPr lang="en-US" dirty="0" smtClean="0"/>
              <a:t>Version = 32 or 64 bit</a:t>
            </a:r>
            <a:endParaRPr lang="en-US" dirty="0"/>
          </a:p>
        </p:txBody>
      </p:sp>
      <p:sp>
        <p:nvSpPr>
          <p:cNvPr id="11" name="TextBox 10"/>
          <p:cNvSpPr txBox="1"/>
          <p:nvPr/>
        </p:nvSpPr>
        <p:spPr>
          <a:xfrm>
            <a:off x="0" y="3133207"/>
            <a:ext cx="3635518" cy="2031325"/>
          </a:xfrm>
          <a:prstGeom prst="rect">
            <a:avLst/>
          </a:prstGeom>
          <a:solidFill>
            <a:schemeClr val="bg1"/>
          </a:solidFill>
        </p:spPr>
        <p:txBody>
          <a:bodyPr wrap="square" rtlCol="0">
            <a:spAutoFit/>
          </a:bodyPr>
          <a:lstStyle/>
          <a:p>
            <a:r>
              <a:rPr lang="en-US" dirty="0" smtClean="0"/>
              <a:t>(3) Select amount of RAM for your </a:t>
            </a:r>
          </a:p>
          <a:p>
            <a:r>
              <a:rPr lang="en-US" dirty="0" smtClean="0"/>
              <a:t>VM</a:t>
            </a:r>
            <a:r>
              <a:rPr lang="en-US" dirty="0"/>
              <a:t> </a:t>
            </a:r>
            <a:r>
              <a:rPr lang="en-US" dirty="0" smtClean="0"/>
              <a:t>I recommend 2GB or more,</a:t>
            </a:r>
          </a:p>
          <a:p>
            <a:r>
              <a:rPr lang="en-US" dirty="0"/>
              <a:t>b</a:t>
            </a:r>
            <a:r>
              <a:rPr lang="en-US" dirty="0" smtClean="0"/>
              <a:t>ut no more than 50% of your total </a:t>
            </a:r>
          </a:p>
          <a:p>
            <a:r>
              <a:rPr lang="en-US" dirty="0" smtClean="0"/>
              <a:t>RAM. Note: The VM will only use this </a:t>
            </a:r>
          </a:p>
          <a:p>
            <a:r>
              <a:rPr lang="en-US" dirty="0" smtClean="0"/>
              <a:t>RAM when it is running.</a:t>
            </a:r>
          </a:p>
          <a:p>
            <a:r>
              <a:rPr lang="en-US" i="1" dirty="0" smtClean="0"/>
              <a:t>Less RAM will work – I have run </a:t>
            </a:r>
          </a:p>
          <a:p>
            <a:r>
              <a:rPr lang="en-US" i="1" dirty="0" smtClean="0"/>
              <a:t>Ubuntu (slowly) with 256MB</a:t>
            </a:r>
          </a:p>
        </p:txBody>
      </p:sp>
      <p:sp>
        <p:nvSpPr>
          <p:cNvPr id="10" name="Right Arrow 9"/>
          <p:cNvSpPr/>
          <p:nvPr/>
        </p:nvSpPr>
        <p:spPr>
          <a:xfrm>
            <a:off x="3433591" y="3608954"/>
            <a:ext cx="70663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6081" y="5698262"/>
            <a:ext cx="3718369" cy="369332"/>
          </a:xfrm>
          <a:prstGeom prst="rect">
            <a:avLst/>
          </a:prstGeom>
          <a:solidFill>
            <a:schemeClr val="bg1"/>
          </a:solidFill>
        </p:spPr>
        <p:txBody>
          <a:bodyPr wrap="square" rtlCol="0">
            <a:spAutoFit/>
          </a:bodyPr>
          <a:lstStyle/>
          <a:p>
            <a:r>
              <a:rPr lang="en-US" dirty="0" smtClean="0"/>
              <a:t>(</a:t>
            </a:r>
            <a:r>
              <a:rPr lang="en-US" dirty="0"/>
              <a:t>4</a:t>
            </a:r>
            <a:r>
              <a:rPr lang="en-US" dirty="0" smtClean="0"/>
              <a:t>) Check “Create a virtual hard disk”</a:t>
            </a:r>
          </a:p>
        </p:txBody>
      </p:sp>
      <p:sp>
        <p:nvSpPr>
          <p:cNvPr id="13" name="Right Arrow 12"/>
          <p:cNvSpPr/>
          <p:nvPr/>
        </p:nvSpPr>
        <p:spPr>
          <a:xfrm rot="19303552">
            <a:off x="2749813" y="5129181"/>
            <a:ext cx="70663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806356" y="6488668"/>
            <a:ext cx="2107868" cy="369332"/>
          </a:xfrm>
          <a:prstGeom prst="rect">
            <a:avLst/>
          </a:prstGeom>
          <a:solidFill>
            <a:schemeClr val="bg1"/>
          </a:solidFill>
        </p:spPr>
        <p:txBody>
          <a:bodyPr wrap="square" rtlCol="0">
            <a:spAutoFit/>
          </a:bodyPr>
          <a:lstStyle/>
          <a:p>
            <a:r>
              <a:rPr lang="en-US" dirty="0" smtClean="0"/>
              <a:t>(5) Click on “Create”</a:t>
            </a:r>
          </a:p>
        </p:txBody>
      </p:sp>
      <p:sp>
        <p:nvSpPr>
          <p:cNvPr id="15" name="Right Arrow 14"/>
          <p:cNvSpPr/>
          <p:nvPr/>
        </p:nvSpPr>
        <p:spPr>
          <a:xfrm rot="20526110">
            <a:off x="6853198" y="6211504"/>
            <a:ext cx="706633" cy="611429"/>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055" y="-7056"/>
            <a:ext cx="8516499" cy="646331"/>
          </a:xfrm>
          <a:prstGeom prst="rect">
            <a:avLst/>
          </a:prstGeom>
          <a:noFill/>
        </p:spPr>
        <p:txBody>
          <a:bodyPr wrap="none" rtlCol="0">
            <a:spAutoFit/>
          </a:bodyPr>
          <a:lstStyle/>
          <a:p>
            <a:r>
              <a:rPr lang="en-US" b="1" dirty="0" smtClean="0"/>
              <a:t>Section 1 </a:t>
            </a:r>
          </a:p>
          <a:p>
            <a:r>
              <a:rPr lang="en-US" b="1" dirty="0" smtClean="0"/>
              <a:t>Setting up an Ubuntu 14.04 virtual machine on your compute with </a:t>
            </a:r>
            <a:r>
              <a:rPr lang="en-US" b="1" dirty="0" err="1" smtClean="0"/>
              <a:t>virtualbox</a:t>
            </a:r>
            <a:r>
              <a:rPr lang="en-US" b="1" dirty="0" smtClean="0"/>
              <a:t> software.</a:t>
            </a:r>
          </a:p>
        </p:txBody>
      </p:sp>
      <p:sp>
        <p:nvSpPr>
          <p:cNvPr id="18" name="TextBox 17"/>
          <p:cNvSpPr txBox="1"/>
          <p:nvPr/>
        </p:nvSpPr>
        <p:spPr>
          <a:xfrm>
            <a:off x="67991" y="76363"/>
            <a:ext cx="3384197" cy="1477328"/>
          </a:xfrm>
          <a:prstGeom prst="rect">
            <a:avLst/>
          </a:prstGeom>
          <a:noFill/>
        </p:spPr>
        <p:txBody>
          <a:bodyPr wrap="none" rtlCol="0">
            <a:spAutoFit/>
          </a:bodyPr>
          <a:lstStyle/>
          <a:p>
            <a:endParaRPr lang="en-US" dirty="0" smtClean="0"/>
          </a:p>
          <a:p>
            <a:endParaRPr lang="en-US" dirty="0"/>
          </a:p>
          <a:p>
            <a:endParaRPr lang="en-US" dirty="0" smtClean="0"/>
          </a:p>
          <a:p>
            <a:r>
              <a:rPr lang="en-US" dirty="0" smtClean="0"/>
              <a:t>Start Virtual box and click on new:</a:t>
            </a:r>
          </a:p>
          <a:p>
            <a:endParaRPr lang="en-US" dirty="0" smtClean="0"/>
          </a:p>
        </p:txBody>
      </p:sp>
    </p:spTree>
    <p:extLst>
      <p:ext uri="{BB962C8B-B14F-4D97-AF65-F5344CB8AC3E}">
        <p14:creationId xmlns:p14="http://schemas.microsoft.com/office/powerpoint/2010/main" val="1423069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10347</TotalTime>
  <Words>6205</Words>
  <Application>Microsoft Macintosh PowerPoint</Application>
  <PresentationFormat>On-screen Show (4:3)</PresentationFormat>
  <Paragraphs>896</Paragraphs>
  <Slides>67</Slides>
  <Notes>2</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 for Data Intensive Science, University of Chicago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Keegan</dc:creator>
  <cp:lastModifiedBy>Kevin Keegan</cp:lastModifiedBy>
  <cp:revision>96</cp:revision>
  <dcterms:created xsi:type="dcterms:W3CDTF">2016-09-02T21:02:28Z</dcterms:created>
  <dcterms:modified xsi:type="dcterms:W3CDTF">2016-09-23T18:37:19Z</dcterms:modified>
</cp:coreProperties>
</file>